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4"/>
  </p:sldMasterIdLst>
  <p:notesMasterIdLst>
    <p:notesMasterId r:id="rId17"/>
  </p:notesMasterIdLst>
  <p:sldIdLst>
    <p:sldId id="265" r:id="rId5"/>
    <p:sldId id="267" r:id="rId6"/>
    <p:sldId id="270" r:id="rId7"/>
    <p:sldId id="28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7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KK-DV\klinerk" initials="B" lastIdx="7" clrIdx="0">
    <p:extLst>
      <p:ext uri="{19B8F6BF-5375-455C-9EA6-DF929625EA0E}">
        <p15:presenceInfo xmlns:p15="http://schemas.microsoft.com/office/powerpoint/2012/main" userId="BKK-DV\klinerk" providerId="None"/>
      </p:ext>
    </p:extLst>
  </p:cmAuthor>
  <p:cmAuthor id="2" name="Richter, Matthias_Dr." initials="RM" lastIdx="3" clrIdx="1">
    <p:extLst>
      <p:ext uri="{19B8F6BF-5375-455C-9EA6-DF929625EA0E}">
        <p15:presenceInfo xmlns:p15="http://schemas.microsoft.com/office/powerpoint/2012/main" userId="S-1-5-21-2396363252-1476585715-1793824462-1477" providerId="AD"/>
      </p:ext>
    </p:extLst>
  </p:cmAuthor>
  <p:cmAuthor id="3" name="Rennert, Dirk" initials="RD" lastIdx="8" clrIdx="2">
    <p:extLst>
      <p:ext uri="{19B8F6BF-5375-455C-9EA6-DF929625EA0E}">
        <p15:presenceInfo xmlns:p15="http://schemas.microsoft.com/office/powerpoint/2012/main" userId="S-1-5-21-2396363252-1476585715-1793824462-1474" providerId="AD"/>
      </p:ext>
    </p:extLst>
  </p:cmAuthor>
  <p:cmAuthor id="4" name="Karin Kliner" initials="KK" lastIdx="6" clrIdx="3">
    <p:extLst>
      <p:ext uri="{19B8F6BF-5375-455C-9EA6-DF929625EA0E}">
        <p15:presenceInfo xmlns:p15="http://schemas.microsoft.com/office/powerpoint/2012/main" userId="Karin Kli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2AE"/>
    <a:srgbClr val="46B4DB"/>
    <a:srgbClr val="47B4DD"/>
    <a:srgbClr val="FDD416"/>
    <a:srgbClr val="FFC000"/>
    <a:srgbClr val="9D9D9D"/>
    <a:srgbClr val="808080"/>
    <a:srgbClr val="46B4DC"/>
    <a:srgbClr val="FED500"/>
    <a:srgbClr val="93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327"/>
  </p:normalViewPr>
  <p:slideViewPr>
    <p:cSldViewPr snapToGrid="0" snapToObjects="1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19701-C9BC-4541-9584-B1C3794CB46D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F2336-B3D0-4426-B9A4-24DDF787EC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94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kk-dachverband.de/" TargetMode="External"/><Relationship Id="rId13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hyperlink" Target="https://linkedin.com/bkkdv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xing.com/bkkdv" TargetMode="External"/><Relationship Id="rId5" Type="http://schemas.openxmlformats.org/officeDocument/2006/relationships/hyperlink" Target="https://twitter.com/bkkdv" TargetMode="External"/><Relationship Id="rId15" Type="http://schemas.openxmlformats.org/officeDocument/2006/relationships/image" Target="../media/image2.emf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6.png"/><Relationship Id="rId1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bkkdv" TargetMode="External"/><Relationship Id="rId13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2" Type="http://schemas.openxmlformats.org/officeDocument/2006/relationships/hyperlink" Target="http://www.bkk-dachverband.de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xing.com/bkkdv" TargetMode="External"/><Relationship Id="rId5" Type="http://schemas.openxmlformats.org/officeDocument/2006/relationships/hyperlink" Target="https://linkedin.com/bkkdv" TargetMode="External"/><Relationship Id="rId15" Type="http://schemas.openxmlformats.org/officeDocument/2006/relationships/image" Target="../media/image2.emf"/><Relationship Id="rId10" Type="http://schemas.openxmlformats.org/officeDocument/2006/relationships/image" Target="../media/image7.svg"/><Relationship Id="rId4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upt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ED39F3-D6C5-AB41-A21C-75875C971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2750" y="0"/>
            <a:ext cx="6502400" cy="3327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F4E57F-413B-D74E-9134-6685CC3C3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096994"/>
            <a:ext cx="9507600" cy="1306800"/>
          </a:xfr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598D658-343B-434E-8265-C5AFF2E49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6371" y="5775855"/>
            <a:ext cx="1838780" cy="891848"/>
          </a:xfrm>
          <a:prstGeom prst="rect">
            <a:avLst/>
          </a:prstGeom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A078219-EE0A-45C7-9924-3A2F86768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548063"/>
            <a:ext cx="9507537" cy="1612800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de-DE" dirty="0"/>
              <a:t>Master- Untertitelformat bearbeiten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99DD1C1C-0B39-4A64-B9F1-A9751DE51F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5842000"/>
            <a:ext cx="5160096" cy="89217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accent3"/>
                </a:solidFill>
              </a:defRPr>
            </a:lvl1pPr>
            <a:lvl2pPr marL="0" indent="0">
              <a:buNone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 smtClean="0"/>
              <a:t>Franz Knieps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Vorstandsvorsitzender des BKK Dachverbands e.V.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40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636">
          <p15:clr>
            <a:srgbClr val="FBAE40"/>
          </p15:clr>
        </p15:guide>
        <p15:guide id="3" pos="1050">
          <p15:clr>
            <a:srgbClr val="FBAE40"/>
          </p15:clr>
        </p15:guide>
        <p15:guide id="4" pos="6402">
          <p15:clr>
            <a:srgbClr val="FBAE40"/>
          </p15:clr>
        </p15:guide>
        <p15:guide id="5" orient="horz" pos="22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0FC81-E096-344F-AD54-01CFEF609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657226"/>
            <a:ext cx="10082212" cy="762271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DF6AF-EFAC-4A42-9979-B131A48CB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778" y="1609201"/>
            <a:ext cx="4929099" cy="3466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29727D-7622-7F44-885E-149B3E910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4104" y="1609201"/>
            <a:ext cx="4929099" cy="3466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18C93B-58C1-B14D-86A1-F3F374FC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77ACE4-A825-804D-BE8B-CD057CB5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181F4F-E9B5-4F7F-9F30-8E03A370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0FF3C0-873F-4232-9B98-222B17A04A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778" y="5204948"/>
            <a:ext cx="4928400" cy="637052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 dirty="0"/>
              <a:t>Legende einfügen (max. 3 Zeilen) plus bündiger Linie darüber (1,5pt, Akzentfarbe 3/Grau, Breite 5,5)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36F0E09-3308-4E77-A0DF-EC7AD9D40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1252" y="5205600"/>
            <a:ext cx="4928400" cy="636400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 dirty="0"/>
              <a:t>Legende einfügen (max. 3 Zeilen) plus bündiger Linie darüber (1,5pt, Akzentfarbe 3/Grau, Breite 5,5)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E717F3-461B-45E2-9A7A-71EF9A8AA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94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1012" userDrawn="1">
          <p15:clr>
            <a:srgbClr val="FBAE40"/>
          </p15:clr>
        </p15:guide>
        <p15:guide id="3" orient="horz" pos="327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0FC81-E096-344F-AD54-01CFEF609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657226"/>
            <a:ext cx="10082212" cy="762271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DF6AF-EFAC-4A42-9979-B131A48CB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778" y="1609201"/>
            <a:ext cx="10077247" cy="3466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18C93B-58C1-B14D-86A1-F3F374FC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77ACE4-A825-804D-BE8B-CD057CB5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181F4F-E9B5-4F7F-9F30-8E03A370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0FF3C0-873F-4232-9B98-222B17A04A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777" y="5204948"/>
            <a:ext cx="10077247" cy="569913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 dirty="0"/>
              <a:t>Legende einfügen (max. 3 Zeilen) plus bündiger Linie darüber (1,5pt, Akzentfarbe 3/Grau, Breite 5,5)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E9D1080-BC81-476C-9BD7-78169E182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86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1012" userDrawn="1">
          <p15:clr>
            <a:srgbClr val="FBAE40"/>
          </p15:clr>
        </p15:guide>
        <p15:guide id="3" orient="horz" pos="32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CE7D6C-52FA-DC47-B364-9CC2FE7B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0530E7-BEB9-7B4F-B23A-C56B40ED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30C9AD-AE98-4573-B3E0-E6E803B6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1C6B15-6BF0-40FC-8EBB-FD4DFD5D3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2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nsprechpartner:in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99801-E232-4AC2-8DE6-2DD856B55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657225"/>
            <a:ext cx="10082212" cy="4669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Ihre </a:t>
            </a:r>
            <a:r>
              <a:rPr lang="de-DE" dirty="0" err="1"/>
              <a:t>Ansprechpartner:innen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43AC49-2AAF-4674-9743-AC1808B65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E906F3-112C-4DFC-9287-E662D0D1F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403C890A-4859-4C77-816B-B44FDB5DA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2207" y="1270000"/>
            <a:ext cx="2563813" cy="2159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D11C78A8-80D1-454D-9E8B-1E16F59DF0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03120" y="1303338"/>
            <a:ext cx="1389600" cy="138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25F40225-A192-42E3-95E4-54069191D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03320" y="3597852"/>
            <a:ext cx="2563813" cy="2159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963CB41C-415A-4865-A5FA-618910958A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03107" y="3630252"/>
            <a:ext cx="1389600" cy="138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3E5EAD4-3947-46D7-B7CB-E82A79105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8AB742A-8E02-4246-B5B3-D42D23E33E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E012F8E-627E-4192-ADBB-9221A9D54F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8813" y="1270000"/>
            <a:ext cx="2563200" cy="2160000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43907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0" userDrawn="1">
          <p15:clr>
            <a:srgbClr val="FBAE40"/>
          </p15:clr>
        </p15:guide>
        <p15:guide id="2" orient="horz" pos="226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nsprechpartner:in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99801-E232-4AC2-8DE6-2DD856B55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657225"/>
            <a:ext cx="10082212" cy="4669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Ihre </a:t>
            </a:r>
            <a:r>
              <a:rPr lang="de-DE" dirty="0" err="1"/>
              <a:t>Ansprechpartner:innen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43AC49-2AAF-4674-9743-AC1808B65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E906F3-112C-4DFC-9287-E662D0D1F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C4FA261-4FC2-439F-B650-851A1C29C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3" y="1303338"/>
            <a:ext cx="1389600" cy="138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E3108481-537A-439D-BF5D-6F0FCC52F9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59013" y="3597852"/>
            <a:ext cx="2563813" cy="2159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8" name="Bildplatzhalter 11">
            <a:extLst>
              <a:ext uri="{FF2B5EF4-FFF2-40B4-BE49-F238E27FC236}">
                <a16:creationId xmlns:a16="http://schemas.microsoft.com/office/drawing/2014/main" id="{26A204DB-8700-4AB2-84EB-0ED1B92DEE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8800" y="3630252"/>
            <a:ext cx="1389600" cy="138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403C890A-4859-4C77-816B-B44FDB5DA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2207" y="1270000"/>
            <a:ext cx="2563813" cy="2159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D11C78A8-80D1-454D-9E8B-1E16F59DF0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03120" y="1303338"/>
            <a:ext cx="1389600" cy="138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25F40225-A192-42E3-95E4-54069191D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03320" y="3597852"/>
            <a:ext cx="2563813" cy="2159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963CB41C-415A-4865-A5FA-618910958A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03107" y="3630252"/>
            <a:ext cx="1389600" cy="138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C56C38F7-6F81-4A3C-AA6E-95015E7141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59013" y="1270000"/>
            <a:ext cx="2563813" cy="2159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68AB742A-8E02-4246-B5B3-D42D23E33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60E5B03-5E7B-4F99-8828-7FF5F7B4C4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3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0" userDrawn="1">
          <p15:clr>
            <a:srgbClr val="FBAE40"/>
          </p15:clr>
        </p15:guide>
        <p15:guide id="2" orient="horz" pos="22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Versand_f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hlinkClick r:id="rId2"/>
            <a:extLst>
              <a:ext uri="{FF2B5EF4-FFF2-40B4-BE49-F238E27FC236}">
                <a16:creationId xmlns:a16="http://schemas.microsoft.com/office/drawing/2014/main" id="{BAD7E2F4-BEC0-48D3-B711-2F0FDA866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7110" t="45966" r="46858" b="46078"/>
          <a:stretch/>
        </p:blipFill>
        <p:spPr>
          <a:xfrm>
            <a:off x="6706707" y="4417501"/>
            <a:ext cx="663021" cy="617894"/>
          </a:xfrm>
          <a:prstGeom prst="rect">
            <a:avLst/>
          </a:prstGeom>
        </p:spPr>
      </p:pic>
      <p:pic>
        <p:nvPicPr>
          <p:cNvPr id="22" name="Grafik 21">
            <a:hlinkClick r:id="rId5"/>
            <a:extLst>
              <a:ext uri="{FF2B5EF4-FFF2-40B4-BE49-F238E27FC236}">
                <a16:creationId xmlns:a16="http://schemas.microsoft.com/office/drawing/2014/main" id="{A06A4071-E15D-4A20-9FE6-DB9E4D7F8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46508" t="46318" r="46961" b="45724"/>
          <a:stretch/>
        </p:blipFill>
        <p:spPr>
          <a:xfrm>
            <a:off x="5549901" y="4445185"/>
            <a:ext cx="717550" cy="617894"/>
          </a:xfrm>
          <a:prstGeom prst="rect">
            <a:avLst/>
          </a:prstGeom>
        </p:spPr>
      </p:pic>
      <p:pic>
        <p:nvPicPr>
          <p:cNvPr id="23" name="Grafik 22">
            <a:hlinkClick r:id="rId8"/>
            <a:extLst>
              <a:ext uri="{FF2B5EF4-FFF2-40B4-BE49-F238E27FC236}">
                <a16:creationId xmlns:a16="http://schemas.microsoft.com/office/drawing/2014/main" id="{30471893-8313-42D5-9C64-592AF8269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6645" t="46234" r="46680" b="46088"/>
          <a:stretch/>
        </p:blipFill>
        <p:spPr>
          <a:xfrm>
            <a:off x="4479925" y="4439302"/>
            <a:ext cx="733426" cy="596093"/>
          </a:xfrm>
          <a:prstGeom prst="rect">
            <a:avLst/>
          </a:prstGeom>
        </p:spPr>
      </p:pic>
      <p:pic>
        <p:nvPicPr>
          <p:cNvPr id="24" name="Grafik 23">
            <a:hlinkClick r:id="rId11"/>
            <a:extLst>
              <a:ext uri="{FF2B5EF4-FFF2-40B4-BE49-F238E27FC236}">
                <a16:creationId xmlns:a16="http://schemas.microsoft.com/office/drawing/2014/main" id="{9D0E3F40-A020-45D1-B84D-946B182E3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47230" t="45967" r="47137" b="46075"/>
          <a:stretch/>
        </p:blipFill>
        <p:spPr>
          <a:xfrm>
            <a:off x="7808983" y="4417501"/>
            <a:ext cx="618879" cy="6178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147FF8-7119-F648-8480-21E7FB3D92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492750" y="0"/>
            <a:ext cx="6502400" cy="3327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F4E57F-413B-D74E-9134-6685CC3C33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096994"/>
            <a:ext cx="9507600" cy="1306800"/>
          </a:xfr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A078219-EE0A-45C7-9924-3A2F86768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4" y="3912934"/>
            <a:ext cx="1664734" cy="11537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Weitere</a:t>
            </a:r>
            <a:br>
              <a:rPr lang="de-DE" dirty="0"/>
            </a:br>
            <a:r>
              <a:rPr lang="de-DE" dirty="0"/>
              <a:t>Informationen</a:t>
            </a:r>
            <a:br>
              <a:rPr lang="de-DE" dirty="0"/>
            </a:br>
            <a:r>
              <a:rPr lang="de-DE" dirty="0"/>
              <a:t>auch hier: 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99DD1C1C-0B39-4A64-B9F1-A9751DE51F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5842000"/>
            <a:ext cx="4941887" cy="89217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3"/>
                </a:solidFill>
              </a:defRPr>
            </a:lvl1pPr>
            <a:lvl2pPr marL="0" indent="0">
              <a:buNone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 err="1"/>
              <a:t>Referent:in</a:t>
            </a:r>
            <a:r>
              <a:rPr lang="de-DE" dirty="0"/>
              <a:t> ergänzen</a:t>
            </a:r>
            <a:br>
              <a:rPr lang="de-DE" dirty="0"/>
            </a:br>
            <a:r>
              <a:rPr lang="de-DE" dirty="0"/>
              <a:t>TT.MM.JJJJ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2A1DFF8-2397-48A2-A6F5-6480567EA8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51100" y="4019549"/>
            <a:ext cx="971550" cy="972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e-DE" dirty="0"/>
              <a:t>Hier </a:t>
            </a:r>
            <a:br>
              <a:rPr lang="de-DE" dirty="0"/>
            </a:br>
            <a:r>
              <a:rPr lang="de-DE" dirty="0"/>
              <a:t>QR-Code einfügen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3F1BBD7-BA89-4800-866B-93DDB453EAE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56371" y="5775855"/>
            <a:ext cx="1838780" cy="8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6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4" pos="6402">
          <p15:clr>
            <a:srgbClr val="FBAE40"/>
          </p15:clr>
        </p15:guide>
        <p15:guide id="6" orient="horz" pos="31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Live_f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hlinkClick r:id="rId2"/>
            <a:extLst>
              <a:ext uri="{FF2B5EF4-FFF2-40B4-BE49-F238E27FC236}">
                <a16:creationId xmlns:a16="http://schemas.microsoft.com/office/drawing/2014/main" id="{1C0D1AF9-9549-44E1-B651-4299DE1AE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7354" t="46234" r="47402" b="46088"/>
          <a:stretch/>
        </p:blipFill>
        <p:spPr>
          <a:xfrm>
            <a:off x="7167597" y="3974400"/>
            <a:ext cx="576228" cy="596093"/>
          </a:xfrm>
          <a:prstGeom prst="rect">
            <a:avLst/>
          </a:prstGeom>
        </p:spPr>
      </p:pic>
      <p:pic>
        <p:nvPicPr>
          <p:cNvPr id="14" name="Grafik 13">
            <a:hlinkClick r:id="rId5"/>
            <a:extLst>
              <a:ext uri="{FF2B5EF4-FFF2-40B4-BE49-F238E27FC236}">
                <a16:creationId xmlns:a16="http://schemas.microsoft.com/office/drawing/2014/main" id="{A7D0FB79-26BD-405C-919E-DF3FDF8FE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47311" t="46247" r="47388" b="46078"/>
          <a:stretch/>
        </p:blipFill>
        <p:spPr>
          <a:xfrm>
            <a:off x="5065743" y="3974212"/>
            <a:ext cx="582582" cy="596093"/>
          </a:xfrm>
          <a:prstGeom prst="rect">
            <a:avLst/>
          </a:prstGeom>
        </p:spPr>
      </p:pic>
      <p:pic>
        <p:nvPicPr>
          <p:cNvPr id="15" name="Grafik 14">
            <a:hlinkClick r:id="rId8"/>
            <a:extLst>
              <a:ext uri="{FF2B5EF4-FFF2-40B4-BE49-F238E27FC236}">
                <a16:creationId xmlns:a16="http://schemas.microsoft.com/office/drawing/2014/main" id="{D95839FD-83E9-4915-A203-7A6B7137C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7353" t="46242" r="47344" b="46081"/>
          <a:stretch/>
        </p:blipFill>
        <p:spPr>
          <a:xfrm>
            <a:off x="4441824" y="3974213"/>
            <a:ext cx="582581" cy="596093"/>
          </a:xfrm>
          <a:prstGeom prst="rect">
            <a:avLst/>
          </a:prstGeom>
        </p:spPr>
      </p:pic>
      <p:pic>
        <p:nvPicPr>
          <p:cNvPr id="17" name="Grafik 16">
            <a:hlinkClick r:id="rId11"/>
            <a:extLst>
              <a:ext uri="{FF2B5EF4-FFF2-40B4-BE49-F238E27FC236}">
                <a16:creationId xmlns:a16="http://schemas.microsoft.com/office/drawing/2014/main" id="{3619C287-FD52-4959-BCC4-95F2A489E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47561" t="46248" r="47137" b="46298"/>
          <a:stretch/>
        </p:blipFill>
        <p:spPr>
          <a:xfrm>
            <a:off x="5727483" y="3974212"/>
            <a:ext cx="582582" cy="5787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CD27C1-52E8-1F4D-A81C-DBC97B97810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492750" y="0"/>
            <a:ext cx="6502400" cy="3327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F4E57F-413B-D74E-9134-6685CC3C33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096994"/>
            <a:ext cx="9507600" cy="1306800"/>
          </a:xfr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A078219-EE0A-45C7-9924-3A2F86768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4" y="3912934"/>
            <a:ext cx="1664734" cy="11537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Weitere</a:t>
            </a:r>
            <a:br>
              <a:rPr lang="de-DE" dirty="0"/>
            </a:br>
            <a:r>
              <a:rPr lang="de-DE" dirty="0"/>
              <a:t>Informationen</a:t>
            </a:r>
            <a:br>
              <a:rPr lang="de-DE" dirty="0"/>
            </a:br>
            <a:r>
              <a:rPr lang="de-DE" dirty="0"/>
              <a:t>auch hier: 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99DD1C1C-0B39-4A64-B9F1-A9751DE51F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5842000"/>
            <a:ext cx="4941887" cy="89217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3"/>
                </a:solidFill>
              </a:defRPr>
            </a:lvl1pPr>
            <a:lvl2pPr marL="0" indent="0">
              <a:buNone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 err="1"/>
              <a:t>Referent:in</a:t>
            </a:r>
            <a:r>
              <a:rPr lang="de-DE" dirty="0"/>
              <a:t> ergänzen</a:t>
            </a:r>
            <a:br>
              <a:rPr lang="de-DE" dirty="0"/>
            </a:br>
            <a:r>
              <a:rPr lang="de-DE" dirty="0"/>
              <a:t>TT.MM.JJJJ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2A1DFF8-2397-48A2-A6F5-6480567EA8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51100" y="4019549"/>
            <a:ext cx="971550" cy="972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e-DE" dirty="0"/>
              <a:t>Hier </a:t>
            </a:r>
            <a:br>
              <a:rPr lang="de-DE" dirty="0"/>
            </a:br>
            <a:r>
              <a:rPr lang="de-DE" dirty="0"/>
              <a:t>QR-Code einfügen</a:t>
            </a:r>
          </a:p>
        </p:txBody>
      </p:sp>
      <p:sp>
        <p:nvSpPr>
          <p:cNvPr id="18" name="Textplatzhalter 20">
            <a:extLst>
              <a:ext uri="{FF2B5EF4-FFF2-40B4-BE49-F238E27FC236}">
                <a16:creationId xmlns:a16="http://schemas.microsoft.com/office/drawing/2014/main" id="{ED2414D3-C987-47CC-BEBE-BE51CBCCD9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5778" y="4586288"/>
            <a:ext cx="1664734" cy="4726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@bkkdv</a:t>
            </a:r>
          </a:p>
        </p:txBody>
      </p:sp>
      <p:sp>
        <p:nvSpPr>
          <p:cNvPr id="19" name="Textplatzhalter 20">
            <a:extLst>
              <a:ext uri="{FF2B5EF4-FFF2-40B4-BE49-F238E27FC236}">
                <a16:creationId xmlns:a16="http://schemas.microsoft.com/office/drawing/2014/main" id="{B5C32039-0000-42A1-8E8A-0F84F11A1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6974" y="4586288"/>
            <a:ext cx="3018114" cy="4726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r>
              <a:rPr lang="de-DE" dirty="0"/>
              <a:t>www.bkk-dachverband.de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4A31AD7-9A6F-4DE4-A231-2C4FBA0828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56371" y="5775855"/>
            <a:ext cx="1838780" cy="8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1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6" orient="horz" pos="3144">
          <p15:clr>
            <a:srgbClr val="FBAE40"/>
          </p15:clr>
        </p15:guide>
        <p15:guide id="7" pos="6403" userDrawn="1">
          <p15:clr>
            <a:srgbClr val="FBAE40"/>
          </p15:clr>
        </p15:guide>
        <p15:guide id="8" orient="horz" pos="28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4E57F-413B-D74E-9134-6685CC3C33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657226"/>
            <a:ext cx="10082212" cy="762272"/>
          </a:xfrm>
        </p:spPr>
        <p:txBody>
          <a:bodyPr anchor="t" anchorCtr="0"/>
          <a:lstStyle>
            <a:lvl1pPr algn="l">
              <a:defRPr sz="2800" baseline="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BFD649-26FE-BD4B-A78E-954B9C76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E7301A-6913-AB4C-B2A4-92F6EC8A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53C740-D8CF-1943-9ACC-356AF956FDA1}"/>
              </a:ext>
            </a:extLst>
          </p:cNvPr>
          <p:cNvSpPr txBox="1"/>
          <p:nvPr/>
        </p:nvSpPr>
        <p:spPr>
          <a:xfrm>
            <a:off x="658813" y="1739590"/>
            <a:ext cx="10082212" cy="41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9E6E9D3-E5BD-6B41-A058-93AD55E6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09201"/>
            <a:ext cx="10082212" cy="4232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7408661-8F1C-423E-AF92-384E80FF7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84300"/>
            <a:ext cx="203200" cy="5473700"/>
          </a:xfrm>
          <a:prstGeom prst="rect">
            <a:avLst/>
          </a:prstGeom>
          <a:noFill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1715DB-5E05-4913-BBD1-D7A5D3CDA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35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60D89-87CB-DD42-B69A-B26C4B4FF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657226"/>
            <a:ext cx="10082212" cy="50250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de-DE" dirty="0"/>
              <a:t>Mastertitelformat bearbeiten 1-zeilig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B55C50-0F63-4B43-986B-39BBB5E8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32965"/>
            <a:ext cx="10082212" cy="460903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18EF6B-50DE-BC40-849E-B24D1721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A52384-413F-C44C-ABA3-C4EF11D9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7287DE-2385-4CDF-8C35-F8F1D4ED5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20424B-DAD5-464A-81DB-F9B6552A6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94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0FC81-E096-344F-AD54-01CFEF609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657226"/>
            <a:ext cx="10082212" cy="762271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DF6AF-EFAC-4A42-9979-B131A48CB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3" y="1609201"/>
            <a:ext cx="4941887" cy="4232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29727D-7622-7F44-885E-149B3E910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4376" y="1609201"/>
            <a:ext cx="4946650" cy="4232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18C93B-58C1-B14D-86A1-F3F374FC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77ACE4-A825-804D-BE8B-CD057CB5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181F4F-E9B5-4F7F-9F30-8E03A370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FB11F0-5A92-47F8-9FD4-53D18135E7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4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10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38829-CA7F-A641-9943-8D594DED2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57226"/>
            <a:ext cx="10082212" cy="763200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C227B8-F4DE-3D42-A19A-655874ED110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94376" y="1640541"/>
            <a:ext cx="4946650" cy="561881"/>
          </a:xfrm>
        </p:spPr>
        <p:txBody>
          <a:bodyPr anchor="t"/>
          <a:lstStyle>
            <a:lvl1pPr marL="0" indent="0" fontAlgn="t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 2-zeilig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87BE184-3435-8044-85F8-C0A6790F4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4376" y="2474914"/>
            <a:ext cx="4946650" cy="336702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0BB1AC-BCD6-A84C-8457-7E09E399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BADE4E-9577-D447-90C1-48FC7A2F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806D36B-1DD3-B749-B1C2-AADB408AA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424" y="1640541"/>
            <a:ext cx="4934276" cy="594360"/>
          </a:xfrm>
        </p:spPr>
        <p:txBody>
          <a:bodyPr anchor="t"/>
          <a:lstStyle>
            <a:lvl1pPr marL="0" indent="0" fontAlgn="t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 2-zeilig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19630E9A-7321-3544-9221-EE259A06E2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424" y="2474914"/>
            <a:ext cx="4934276" cy="336702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D6512E4-5ACE-4CEF-AD51-3F57CE28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4AD5FC4-DA36-4E2E-B541-8F21C36D39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40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orient="horz" pos="15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rgu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E9ABF-13BC-1142-B5E0-4F9EBAD16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657224"/>
            <a:ext cx="10082212" cy="763200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b="1" i="0" baseline="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53D8CF-D45C-7E41-BAC7-E818E3DB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1EFBD2-D396-A74E-BAF4-11C4217E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EA4FFC-97BB-4AEA-84FC-BCC5DE2EB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E921465-350F-4E3D-B660-54FFDC859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609725"/>
            <a:ext cx="7507287" cy="4435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 </a:t>
            </a:r>
            <a:r>
              <a:rPr lang="de-DE" dirty="0" err="1"/>
              <a:t>Itatet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magnatur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 nos </a:t>
            </a:r>
            <a:r>
              <a:rPr lang="de-DE" dirty="0" err="1"/>
              <a:t>etum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quideliquam</a:t>
            </a:r>
            <a:r>
              <a:rPr lang="de-DE" dirty="0"/>
              <a:t> ad mi, </a:t>
            </a:r>
            <a:r>
              <a:rPr lang="de-DE" dirty="0" err="1"/>
              <a:t>sus</a:t>
            </a:r>
            <a:r>
              <a:rPr lang="de-DE" dirty="0"/>
              <a:t> es </a:t>
            </a:r>
            <a:r>
              <a:rPr lang="de-DE" dirty="0" err="1"/>
              <a:t>magnam</a:t>
            </a:r>
            <a:r>
              <a:rPr lang="de-DE" dirty="0"/>
              <a:t> </a:t>
            </a:r>
            <a:r>
              <a:rPr lang="de-DE" dirty="0" err="1"/>
              <a:t>quamusciis</a:t>
            </a:r>
            <a:r>
              <a:rPr lang="de-DE" dirty="0"/>
              <a:t> </a:t>
            </a:r>
            <a:r>
              <a:rPr lang="de-DE" dirty="0" err="1"/>
              <a:t>quodi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ute</a:t>
            </a:r>
            <a:r>
              <a:rPr lang="de-DE" dirty="0"/>
              <a:t> </a:t>
            </a:r>
            <a:r>
              <a:rPr lang="de-DE" dirty="0" err="1"/>
              <a:t>simaion</a:t>
            </a:r>
            <a:r>
              <a:rPr lang="de-DE" dirty="0"/>
              <a:t> </a:t>
            </a:r>
            <a:r>
              <a:rPr lang="de-DE" dirty="0" err="1"/>
              <a:t>sequiam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quas et, </a:t>
            </a:r>
            <a:r>
              <a:rPr lang="de-DE" dirty="0" err="1"/>
              <a:t>untotae</a:t>
            </a:r>
            <a:r>
              <a:rPr lang="de-DE" dirty="0"/>
              <a:t> </a:t>
            </a:r>
            <a:r>
              <a:rPr lang="de-DE" dirty="0" err="1"/>
              <a:t>pellacipsam</a:t>
            </a:r>
            <a:r>
              <a:rPr lang="de-DE" dirty="0"/>
              <a:t>, </a:t>
            </a:r>
            <a:r>
              <a:rPr lang="de-DE" dirty="0" err="1"/>
              <a:t>verrorem</a:t>
            </a:r>
            <a:r>
              <a:rPr lang="de-DE" dirty="0"/>
              <a:t> </a:t>
            </a:r>
            <a:r>
              <a:rPr lang="de-DE" dirty="0" err="1"/>
              <a:t>raecab</a:t>
            </a:r>
            <a:endParaRPr lang="de-DE" dirty="0"/>
          </a:p>
          <a:p>
            <a:pPr lvl="0"/>
            <a:r>
              <a:rPr lang="de-DE" dirty="0"/>
              <a:t>Mastertextformat bearbeiten </a:t>
            </a:r>
            <a:r>
              <a:rPr lang="de-DE" dirty="0" err="1"/>
              <a:t>Itatet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magnatur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 nos </a:t>
            </a:r>
            <a:r>
              <a:rPr lang="de-DE" dirty="0" err="1"/>
              <a:t>etum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quideliquam</a:t>
            </a:r>
            <a:r>
              <a:rPr lang="de-DE" dirty="0"/>
              <a:t> ad mi, </a:t>
            </a:r>
            <a:r>
              <a:rPr lang="de-DE" dirty="0" err="1"/>
              <a:t>sus</a:t>
            </a:r>
            <a:r>
              <a:rPr lang="de-DE" dirty="0"/>
              <a:t> es </a:t>
            </a:r>
            <a:r>
              <a:rPr lang="de-DE" dirty="0" err="1"/>
              <a:t>magnam</a:t>
            </a:r>
            <a:r>
              <a:rPr lang="de-DE" dirty="0"/>
              <a:t> </a:t>
            </a:r>
            <a:r>
              <a:rPr lang="de-DE" dirty="0" err="1"/>
              <a:t>quamusciis</a:t>
            </a:r>
            <a:r>
              <a:rPr lang="de-DE" dirty="0"/>
              <a:t> </a:t>
            </a:r>
            <a:r>
              <a:rPr lang="de-DE" dirty="0" err="1"/>
              <a:t>quodi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ute</a:t>
            </a:r>
            <a:r>
              <a:rPr lang="de-DE" dirty="0"/>
              <a:t> </a:t>
            </a:r>
            <a:r>
              <a:rPr lang="de-DE" dirty="0" err="1"/>
              <a:t>simaion</a:t>
            </a:r>
            <a:r>
              <a:rPr lang="de-DE" dirty="0"/>
              <a:t> </a:t>
            </a:r>
            <a:r>
              <a:rPr lang="de-DE" dirty="0" err="1"/>
              <a:t>sequiam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quas et, </a:t>
            </a:r>
            <a:r>
              <a:rPr lang="de-DE" dirty="0" err="1"/>
              <a:t>untotae</a:t>
            </a:r>
            <a:r>
              <a:rPr lang="de-DE" dirty="0"/>
              <a:t> </a:t>
            </a:r>
            <a:r>
              <a:rPr lang="de-DE" dirty="0" err="1"/>
              <a:t>pellacipsam</a:t>
            </a:r>
            <a:r>
              <a:rPr lang="de-DE" dirty="0"/>
              <a:t>, </a:t>
            </a:r>
            <a:r>
              <a:rPr lang="de-DE" dirty="0" err="1"/>
              <a:t>verrorem</a:t>
            </a:r>
            <a:r>
              <a:rPr lang="de-DE" dirty="0"/>
              <a:t> </a:t>
            </a:r>
            <a:r>
              <a:rPr lang="de-DE" dirty="0" err="1"/>
              <a:t>raecab</a:t>
            </a:r>
            <a:endParaRPr lang="de-DE" dirty="0"/>
          </a:p>
          <a:p>
            <a:pPr lvl="0"/>
            <a:r>
              <a:rPr lang="de-DE" dirty="0"/>
              <a:t>Mastertextformat bearbeiten </a:t>
            </a:r>
            <a:r>
              <a:rPr lang="de-DE" dirty="0" err="1"/>
              <a:t>Itatet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magnatur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 nos </a:t>
            </a:r>
            <a:r>
              <a:rPr lang="de-DE" dirty="0" err="1"/>
              <a:t>etum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quideliquam</a:t>
            </a:r>
            <a:r>
              <a:rPr lang="de-DE" dirty="0"/>
              <a:t> ad mi, </a:t>
            </a:r>
            <a:r>
              <a:rPr lang="de-DE" dirty="0" err="1"/>
              <a:t>sus</a:t>
            </a:r>
            <a:r>
              <a:rPr lang="de-DE" dirty="0"/>
              <a:t> es </a:t>
            </a:r>
            <a:r>
              <a:rPr lang="de-DE" dirty="0" err="1"/>
              <a:t>magnam</a:t>
            </a:r>
            <a:r>
              <a:rPr lang="de-DE" dirty="0"/>
              <a:t> </a:t>
            </a:r>
            <a:r>
              <a:rPr lang="de-DE" dirty="0" err="1"/>
              <a:t>quamusciis</a:t>
            </a:r>
            <a:r>
              <a:rPr lang="de-DE" dirty="0"/>
              <a:t> </a:t>
            </a:r>
            <a:r>
              <a:rPr lang="de-DE" dirty="0" err="1"/>
              <a:t>quodi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ute</a:t>
            </a:r>
            <a:r>
              <a:rPr lang="de-DE" dirty="0"/>
              <a:t> </a:t>
            </a:r>
            <a:r>
              <a:rPr lang="de-DE" dirty="0" err="1"/>
              <a:t>simaion</a:t>
            </a:r>
            <a:r>
              <a:rPr lang="de-DE" dirty="0"/>
              <a:t> </a:t>
            </a:r>
            <a:r>
              <a:rPr lang="de-DE" dirty="0" err="1"/>
              <a:t>sequiam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quas et, </a:t>
            </a:r>
            <a:r>
              <a:rPr lang="de-DE" dirty="0" err="1"/>
              <a:t>untotae</a:t>
            </a:r>
            <a:r>
              <a:rPr lang="de-DE" dirty="0"/>
              <a:t> </a:t>
            </a:r>
            <a:r>
              <a:rPr lang="de-DE" dirty="0" err="1"/>
              <a:t>pellacipsam</a:t>
            </a:r>
            <a:r>
              <a:rPr lang="de-DE" dirty="0"/>
              <a:t>, </a:t>
            </a:r>
            <a:r>
              <a:rPr lang="de-DE" dirty="0" err="1"/>
              <a:t>verrorem</a:t>
            </a:r>
            <a:r>
              <a:rPr lang="de-DE" dirty="0"/>
              <a:t> </a:t>
            </a:r>
            <a:r>
              <a:rPr lang="de-DE" dirty="0" err="1"/>
              <a:t>raecab</a:t>
            </a:r>
            <a:endParaRPr lang="de-DE" dirty="0"/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Mastertextformat bearbeiten </a:t>
            </a:r>
            <a:r>
              <a:rPr lang="de-DE" dirty="0" err="1"/>
              <a:t>Itatet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magnatur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 nos </a:t>
            </a:r>
            <a:r>
              <a:rPr lang="de-DE" dirty="0" err="1"/>
              <a:t>etum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quideliquam</a:t>
            </a:r>
            <a:r>
              <a:rPr lang="de-DE" dirty="0"/>
              <a:t> ad mi, </a:t>
            </a:r>
            <a:r>
              <a:rPr lang="de-DE" dirty="0" err="1"/>
              <a:t>sus</a:t>
            </a:r>
            <a:r>
              <a:rPr lang="de-DE" dirty="0"/>
              <a:t> es </a:t>
            </a:r>
            <a:r>
              <a:rPr lang="de-DE" dirty="0" err="1"/>
              <a:t>magnam</a:t>
            </a:r>
            <a:r>
              <a:rPr lang="de-DE" dirty="0"/>
              <a:t> </a:t>
            </a:r>
            <a:r>
              <a:rPr lang="de-DE" dirty="0" err="1"/>
              <a:t>quamusciis</a:t>
            </a:r>
            <a:r>
              <a:rPr lang="de-DE" dirty="0"/>
              <a:t> </a:t>
            </a:r>
            <a:r>
              <a:rPr lang="de-DE" dirty="0" err="1"/>
              <a:t>quodi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ute</a:t>
            </a:r>
            <a:r>
              <a:rPr lang="de-DE" dirty="0"/>
              <a:t> </a:t>
            </a:r>
            <a:r>
              <a:rPr lang="de-DE" dirty="0" err="1"/>
              <a:t>simaion</a:t>
            </a:r>
            <a:r>
              <a:rPr lang="de-DE" dirty="0"/>
              <a:t> </a:t>
            </a:r>
            <a:r>
              <a:rPr lang="de-DE" dirty="0" err="1"/>
              <a:t>sequiam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quas et, </a:t>
            </a:r>
            <a:r>
              <a:rPr lang="de-DE" dirty="0" err="1"/>
              <a:t>untotae</a:t>
            </a:r>
            <a:r>
              <a:rPr lang="de-DE" dirty="0"/>
              <a:t> </a:t>
            </a:r>
            <a:r>
              <a:rPr lang="de-DE" dirty="0" err="1"/>
              <a:t>pellacipsam</a:t>
            </a:r>
            <a:r>
              <a:rPr lang="de-DE" dirty="0"/>
              <a:t>, </a:t>
            </a:r>
            <a:r>
              <a:rPr lang="de-DE" dirty="0" err="1"/>
              <a:t>verrorem</a:t>
            </a:r>
            <a:r>
              <a:rPr lang="de-DE" dirty="0"/>
              <a:t> </a:t>
            </a:r>
            <a:r>
              <a:rPr lang="de-DE" dirty="0" err="1"/>
              <a:t>raecab</a:t>
            </a:r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B5EA2CF-8C34-4C5E-84CD-290813F1A9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9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DFE668D-DBD6-4058-BDB9-D58E0EBE0784}"/>
              </a:ext>
            </a:extLst>
          </p:cNvPr>
          <p:cNvSpPr/>
          <p:nvPr userDrawn="1"/>
        </p:nvSpPr>
        <p:spPr>
          <a:xfrm>
            <a:off x="3287923" y="1452563"/>
            <a:ext cx="2246102" cy="3252787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CE7D6C-52FA-DC47-B364-9CC2FE7B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0530E7-BEB9-7B4F-B23A-C56B40ED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9DB24D2-B12C-0E45-8DD8-0FC99F11E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238" y="2052085"/>
            <a:ext cx="8024812" cy="2094614"/>
          </a:xfrm>
        </p:spPr>
        <p:txBody>
          <a:bodyPr anchor="t" anchorCtr="0"/>
          <a:lstStyle>
            <a:lvl1pPr marL="0" marR="0" indent="0"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Zitat/Statement, mehrzeilig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Itatet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magnatur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sim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nos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etum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eum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quideliquam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ad mi,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sus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es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magnam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quamusciis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quodi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ut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ute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simaion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sequiam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rest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aut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quas et,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untotae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pellacipsam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verrorem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raecab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ipsum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</a:b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7E9259-9579-4C22-8AD6-B10C6F19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DE5230-EB6F-4894-9105-1969CA940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39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57" userDrawn="1">
          <p15:clr>
            <a:srgbClr val="FBAE40"/>
          </p15:clr>
        </p15:guide>
        <p15:guide id="2" orient="horz" pos="1298" userDrawn="1">
          <p15:clr>
            <a:srgbClr val="FBAE40"/>
          </p15:clr>
        </p15:guide>
        <p15:guide id="3" pos="60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Chevron 1">
            <a:extLst>
              <a:ext uri="{FF2B5EF4-FFF2-40B4-BE49-F238E27FC236}">
                <a16:creationId xmlns:a16="http://schemas.microsoft.com/office/drawing/2014/main" id="{D5EF9B5A-C257-4CA6-B157-1AC1E8957B89}"/>
              </a:ext>
            </a:extLst>
          </p:cNvPr>
          <p:cNvSpPr/>
          <p:nvPr userDrawn="1"/>
        </p:nvSpPr>
        <p:spPr>
          <a:xfrm>
            <a:off x="3235326" y="1391874"/>
            <a:ext cx="3060700" cy="30607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CE7D6C-52FA-DC47-B364-9CC2FE7B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0530E7-BEB9-7B4F-B23A-C56B40ED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9DB24D2-B12C-0E45-8DD8-0FC99F11E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238" y="2052085"/>
            <a:ext cx="8024812" cy="2094614"/>
          </a:xfrm>
        </p:spPr>
        <p:txBody>
          <a:bodyPr anchor="t" anchorCtr="0"/>
          <a:lstStyle>
            <a:lvl1pPr marL="0" marR="0" indent="0"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Zitat/Statement, mehrzeilig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Itatet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magnatur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sim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nos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etum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eum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quideliquam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ad mi,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sus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es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magnam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quamusciis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quodi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ut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ute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simaion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sequiam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rest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aut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quas et,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untotae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pellacipsam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verrorem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raecab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ipsum</a:t>
            </a:r>
            <a: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de-D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1FA52F-13D1-4A73-8976-F50A72DB6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A3754C0-3C26-4934-9648-88A77E26D0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423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57" userDrawn="1">
          <p15:clr>
            <a:srgbClr val="FBAE40"/>
          </p15:clr>
        </p15:guide>
        <p15:guide id="2" pos="6012" userDrawn="1">
          <p15:clr>
            <a:srgbClr val="FBAE40"/>
          </p15:clr>
        </p15:guide>
        <p15:guide id="3" orient="horz" pos="1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60D89-87CB-DD42-B69A-B26C4B4FF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657226"/>
            <a:ext cx="10082212" cy="76227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18EF6B-50DE-BC40-849E-B24D1721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A52384-413F-C44C-ABA3-C4EF11D9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2550DA-5FD6-4F66-95AA-16097D20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25"/>
            <a:ext cx="203200" cy="5473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5EE7238-F4DA-4F9A-8040-24B1DA235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03" y="6055631"/>
            <a:ext cx="1261948" cy="612072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29F7353-15C6-4380-9266-FDB574818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8973" y="1606550"/>
            <a:ext cx="3225600" cy="4233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1063CD7-6BEC-4D40-8874-33E253A16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7279" y="1606550"/>
            <a:ext cx="3225600" cy="4233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05E46747-F2C1-47CE-8A73-A057E7228C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05265" y="1606550"/>
            <a:ext cx="3225600" cy="4233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202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12" userDrawn="1">
          <p15:clr>
            <a:srgbClr val="FBAE40"/>
          </p15:clr>
        </p15:guide>
        <p15:guide id="2" pos="2570" userDrawn="1">
          <p15:clr>
            <a:srgbClr val="FBAE40"/>
          </p15:clr>
        </p15:guide>
        <p15:guide id="3" pos="47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F674339-7DE6-F54D-BEE0-1B3E7114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57225"/>
            <a:ext cx="10082212" cy="7612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bearbeiten  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1A2A97-1500-D444-868C-216CBD9E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610437"/>
            <a:ext cx="10082212" cy="4219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5DDA9E-3740-0D46-BF65-E112FB52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0" y="6473722"/>
            <a:ext cx="8812530" cy="22845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algn="l" fontAlgn="b">
              <a:defRPr sz="14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Sitzung des Aufsichtsrats | Bericht des Vorstands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C1F987-ABDA-9C4C-A915-CBF6304A3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6483246"/>
            <a:ext cx="825708" cy="21550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b">
              <a:defRPr sz="14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921F3296-1CF1-8D40-9B5D-D0610D4017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298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96" r:id="rId6"/>
    <p:sldLayoutId id="2147483688" r:id="rId7"/>
    <p:sldLayoutId id="2147483689" r:id="rId8"/>
    <p:sldLayoutId id="2147483685" r:id="rId9"/>
    <p:sldLayoutId id="2147483699" r:id="rId10"/>
    <p:sldLayoutId id="2147483700" r:id="rId11"/>
    <p:sldLayoutId id="2147483690" r:id="rId12"/>
    <p:sldLayoutId id="2147483698" r:id="rId13"/>
    <p:sldLayoutId id="2147483697" r:id="rId14"/>
    <p:sldLayoutId id="2147483693" r:id="rId15"/>
    <p:sldLayoutId id="2147483694" r:id="rId16"/>
  </p:sldLayoutIdLst>
  <p:hf hd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700"/>
        </a:spcBef>
        <a:buClr>
          <a:srgbClr val="FFD900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FFD900"/>
        </a:buClr>
        <a:buSzPct val="100000"/>
        <a:buFont typeface="Wingdings" pitchFamily="2" charset="2"/>
        <a:buChar char="§"/>
        <a:defRPr sz="1800" kern="12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FFD900"/>
        </a:buClr>
        <a:buSzPct val="100000"/>
        <a:buFont typeface="Wingdings" pitchFamily="2" charset="2"/>
        <a:buChar char="§"/>
        <a:defRPr sz="1800" kern="12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936000" indent="-285750" algn="l" defTabSz="914400" rtl="0" eaLnBrk="1" latinLnBrk="0" hangingPunct="1">
        <a:lnSpc>
          <a:spcPct val="90000"/>
        </a:lnSpc>
        <a:spcBef>
          <a:spcPts val="400"/>
        </a:spcBef>
        <a:buClr>
          <a:srgbClr val="FFD900"/>
        </a:buClr>
        <a:buFont typeface="Wingdings" pitchFamily="2" charset="2"/>
        <a:buChar char="§"/>
        <a:defRPr sz="1800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FFD900"/>
        </a:buClr>
        <a:buFontTx/>
        <a:buNone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650">
          <p15:clr>
            <a:srgbClr val="F26B43"/>
          </p15:clr>
        </p15:guide>
        <p15:guide id="3" orient="horz" pos="4194">
          <p15:clr>
            <a:srgbClr val="F26B43"/>
          </p15:clr>
        </p15:guide>
        <p15:guide id="4" pos="7556">
          <p15:clr>
            <a:srgbClr val="F26B43"/>
          </p15:clr>
        </p15:guide>
        <p15:guide id="5" pos="415">
          <p15:clr>
            <a:srgbClr val="F26B43"/>
          </p15:clr>
        </p15:guide>
        <p15:guide id="6" orient="horz" pos="414">
          <p15:clr>
            <a:srgbClr val="F26B43"/>
          </p15:clr>
        </p15:guide>
        <p15:guide id="7" orient="horz" pos="3680">
          <p15:clr>
            <a:srgbClr val="F26B43"/>
          </p15:clr>
        </p15:guide>
        <p15:guide id="8" pos="6766">
          <p15:clr>
            <a:srgbClr val="F26B43"/>
          </p15:clr>
        </p15:guide>
        <p15:guide id="9" pos="3528">
          <p15:clr>
            <a:srgbClr val="F26B43"/>
          </p15:clr>
        </p15:guide>
        <p15:guide id="10" pos="1906">
          <p15:clr>
            <a:srgbClr val="F26B43"/>
          </p15:clr>
        </p15:guide>
        <p15:guide id="11" pos="2032">
          <p15:clr>
            <a:srgbClr val="F26B43"/>
          </p15:clr>
        </p15:guide>
        <p15:guide id="12" pos="5144">
          <p15:clr>
            <a:srgbClr val="F26B43"/>
          </p15:clr>
        </p15:guide>
        <p15:guide id="13" pos="52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096994"/>
            <a:ext cx="9507600" cy="895588"/>
          </a:xfrm>
        </p:spPr>
        <p:txBody>
          <a:bodyPr/>
          <a:lstStyle/>
          <a:p>
            <a:r>
              <a:rPr lang="de-DE" dirty="0" smtClean="0"/>
              <a:t>BKK Gesundheitsreport 2023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93352" y="6400487"/>
            <a:ext cx="956504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Franz Knieps - Vorstandsvorsitzender des BKK Dachverbands e.V.		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3" y="2997200"/>
            <a:ext cx="7406777" cy="895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FFC000"/>
                </a:solidFill>
              </a:rPr>
              <a:t>Gesunder Start ins Berufsleben</a:t>
            </a:r>
            <a:endParaRPr lang="de-DE" dirty="0">
              <a:solidFill>
                <a:srgbClr val="FFC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08" y="692728"/>
            <a:ext cx="3275584" cy="47779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333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440431"/>
            <a:ext cx="10082212" cy="762272"/>
          </a:xfrm>
        </p:spPr>
        <p:txBody>
          <a:bodyPr/>
          <a:lstStyle/>
          <a:p>
            <a:r>
              <a:rPr lang="de-DE" dirty="0" smtClean="0"/>
              <a:t>Ergebnisse der Beschäftigtenbefragung </a:t>
            </a:r>
            <a:r>
              <a:rPr lang="de-DE" dirty="0"/>
              <a:t>2023 (n=3.000)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BKK Gesundheitsreport 2023: Gesunder Start ins </a:t>
            </a:r>
            <a:r>
              <a:rPr lang="de-DE" dirty="0" smtClean="0"/>
              <a:t>Berufsleben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10</a:t>
            </a:fld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2" y="1045985"/>
            <a:ext cx="5449380" cy="464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Nachhaltigkeit in der Arbeitswelt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6868123" y="1504833"/>
            <a:ext cx="3998677" cy="1422168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Nachhaltigkeit in der Arbeitswelt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wird von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der überwiegenden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Mehrheit der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Beschäftigen (ca. 60%)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als </a:t>
            </a:r>
            <a:r>
              <a:rPr lang="de-DE" b="1" dirty="0" smtClean="0">
                <a:solidFill>
                  <a:schemeClr val="tx1"/>
                </a:solidFill>
              </a:rPr>
              <a:t>sehr wichtig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erachtet.</a:t>
            </a:r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6868123" y="3146997"/>
            <a:ext cx="4946071" cy="1413163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Bei einem </a:t>
            </a:r>
            <a:r>
              <a:rPr lang="de-DE" b="1" dirty="0" smtClean="0">
                <a:solidFill>
                  <a:schemeClr val="tx1"/>
                </a:solidFill>
              </a:rPr>
              <a:t>Arbeitgeberwechsel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wäre für mehr als die Hälfte der Befragten (ca. 52%) die Nachhaltigkeit im neuen Unternehmen ein </a:t>
            </a:r>
            <a:r>
              <a:rPr lang="de-DE" b="1" dirty="0" smtClean="0">
                <a:solidFill>
                  <a:schemeClr val="tx1"/>
                </a:solidFill>
              </a:rPr>
              <a:t>wichtiges Entscheidungskriterium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78" y="1504833"/>
            <a:ext cx="7219356" cy="4845171"/>
          </a:xfrm>
          <a:prstGeom prst="rect">
            <a:avLst/>
          </a:prstGeom>
        </p:spPr>
      </p:pic>
      <p:sp>
        <p:nvSpPr>
          <p:cNvPr id="13" name="Inhaltsplatzhalter 4"/>
          <p:cNvSpPr txBox="1">
            <a:spLocks/>
          </p:cNvSpPr>
          <p:nvPr/>
        </p:nvSpPr>
        <p:spPr>
          <a:xfrm>
            <a:off x="6868123" y="4780157"/>
            <a:ext cx="4946071" cy="1169258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Sowohl </a:t>
            </a:r>
            <a:r>
              <a:rPr lang="de-DE" b="1" dirty="0">
                <a:solidFill>
                  <a:schemeClr val="tx1"/>
                </a:solidFill>
              </a:rPr>
              <a:t>Berufseinsteiger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als auch </a:t>
            </a:r>
            <a:r>
              <a:rPr lang="de-DE" b="1" dirty="0" smtClean="0">
                <a:solidFill>
                  <a:schemeClr val="tx1"/>
                </a:solidFill>
              </a:rPr>
              <a:t>Berufserfahrene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bewerten alle Aspekte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der Nachhaltigkeit </a:t>
            </a:r>
            <a:r>
              <a:rPr lang="de-DE" b="1" dirty="0">
                <a:solidFill>
                  <a:schemeClr val="tx1"/>
                </a:solidFill>
              </a:rPr>
              <a:t>in </a:t>
            </a:r>
            <a:r>
              <a:rPr lang="de-DE" b="1" dirty="0" smtClean="0">
                <a:solidFill>
                  <a:schemeClr val="tx1"/>
                </a:solidFill>
              </a:rPr>
              <a:t>gleichem Maße </a:t>
            </a:r>
            <a:r>
              <a:rPr lang="de-DE" b="1" dirty="0">
                <a:solidFill>
                  <a:schemeClr val="tx1"/>
                </a:solidFill>
              </a:rPr>
              <a:t>als wichtig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2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440431"/>
            <a:ext cx="10082212" cy="762272"/>
          </a:xfrm>
        </p:spPr>
        <p:txBody>
          <a:bodyPr/>
          <a:lstStyle/>
          <a:p>
            <a:r>
              <a:rPr lang="de-DE" dirty="0" smtClean="0"/>
              <a:t>Fazit und Ausblick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BKK Gesundheitsreport 2023: Gesunder Start ins Berufsleben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11</a:t>
            </a:fld>
            <a:endParaRPr lang="de-DE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459920" y="1194519"/>
            <a:ext cx="9876610" cy="698076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rgbClr val="46B4DB"/>
                </a:solidFill>
              </a:rPr>
              <a:t>Gesundheitsförderung muss mit dem Berufseinstieg beginnen.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Frühzeitige Interventionen wirken sich positiv und langfristig auf die Gesundheit aller Beschäftigten aus.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459920" y="2064753"/>
            <a:ext cx="9876610" cy="629559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rgbClr val="47B4DD"/>
                </a:solidFill>
              </a:rPr>
              <a:t>Berufsspezifische Belastungen müssen dabei berücksichtigt werden.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Bereits</a:t>
            </a:r>
            <a:r>
              <a:rPr lang="de-DE" b="1" dirty="0" smtClean="0">
                <a:solidFill>
                  <a:srgbClr val="47B4DD"/>
                </a:solidFill>
              </a:rPr>
              <a:t>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bei Berufseinsteigern müssen Angebote auf die arbeitsspezifischen Bedarfe ausgerichtet sein.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459920" y="2866470"/>
            <a:ext cx="9876610" cy="613382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rgbClr val="46B4DB"/>
                </a:solidFill>
              </a:rPr>
              <a:t>Der Wunsch nach einer Reduktion der Arbeitszeit ist altersunabhängiger Konsens.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Der Wandel der Arbeitswelt ist abseits vermeintlicher Generationenkonflikte in vollem Gang. </a:t>
            </a:r>
          </a:p>
          <a:p>
            <a:pPr marL="0" indent="0">
              <a:buNone/>
            </a:pP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Inhaltsplatzhalter 4"/>
          <p:cNvSpPr txBox="1">
            <a:spLocks/>
          </p:cNvSpPr>
          <p:nvPr/>
        </p:nvSpPr>
        <p:spPr>
          <a:xfrm>
            <a:off x="459920" y="5345411"/>
            <a:ext cx="9876610" cy="657824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Der Wettbewerb um die besten Fachkräfte –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erufseinsteiger und Berufserfahrene – wird zukünftig noch stärker </a:t>
            </a:r>
            <a:r>
              <a:rPr lang="de-DE" b="1" smtClean="0">
                <a:solidFill>
                  <a:schemeClr val="bg1">
                    <a:lumMod val="50000"/>
                  </a:schemeClr>
                </a:solidFill>
              </a:rPr>
              <a:t>von Arbeitsbedingungen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und Nachhaltigkeit bestimmt werden.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459920" y="3677863"/>
            <a:ext cx="9876610" cy="629118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rgbClr val="46B4DB"/>
                </a:solidFill>
              </a:rPr>
              <a:t>Die Arbeitsbedingungen werden von beiden Altersgruppen nahezu identisch eingeschätzt.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Die Sinnhaftigkeit der eigenen Tätigkeit sowie eine gute Bezahlung sind besonders wichtig.</a:t>
            </a:r>
          </a:p>
          <a:p>
            <a:pPr marL="0" indent="0">
              <a:buNone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459920" y="4499612"/>
            <a:ext cx="9876610" cy="653167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rgbClr val="46B4DB"/>
                </a:solidFill>
              </a:rPr>
              <a:t>Nachhaltigkeit in der Arbeitswelt gewinnt zunehmend an Bedeutung.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Bei der Wahl des Arbeitgebers ist Nachhaltigkeit bereits heute ein wichtiges Entscheidungskriterium.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2416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1690594"/>
            <a:ext cx="9507600" cy="1306800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Vielen Dank 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für Ihre Aufmerksamkeit!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228" y="3689078"/>
            <a:ext cx="1249680" cy="1249680"/>
          </a:xfrm>
        </p:spPr>
      </p:pic>
      <p:sp>
        <p:nvSpPr>
          <p:cNvPr id="11" name="Foliennummernplatzhalter 3"/>
          <p:cNvSpPr txBox="1">
            <a:spLocks/>
          </p:cNvSpPr>
          <p:nvPr/>
        </p:nvSpPr>
        <p:spPr>
          <a:xfrm>
            <a:off x="528175" y="6444689"/>
            <a:ext cx="825708" cy="21550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F3296-1CF1-8D40-9B5D-D0610D4017AC}" type="slidenum">
              <a:rPr lang="de-DE" sz="1400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/>
        </p:nvSpPr>
        <p:spPr>
          <a:xfrm>
            <a:off x="1401508" y="6431740"/>
            <a:ext cx="8812530" cy="22845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accent3"/>
                </a:solidFill>
                <a:latin typeface="Calibri" panose="020F0502020204030204" pitchFamily="34" charset="0"/>
              </a:rPr>
              <a:t>BKK</a:t>
            </a:r>
            <a:r>
              <a:rPr lang="de-DE" sz="1600" dirty="0"/>
              <a:t> </a:t>
            </a:r>
            <a:r>
              <a:rPr lang="de-DE" sz="1400" dirty="0">
                <a:solidFill>
                  <a:schemeClr val="accent3"/>
                </a:solidFill>
                <a:latin typeface="Calibri" panose="020F0502020204030204" pitchFamily="34" charset="0"/>
              </a:rPr>
              <a:t>Gesundheitsreport</a:t>
            </a:r>
            <a:r>
              <a:rPr lang="de-DE" sz="1600" dirty="0"/>
              <a:t> </a:t>
            </a:r>
            <a:r>
              <a:rPr lang="de-DE" sz="14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2023:</a:t>
            </a:r>
            <a:r>
              <a:rPr lang="de-DE" sz="1600" dirty="0" smtClean="0"/>
              <a:t> </a:t>
            </a:r>
            <a:r>
              <a:rPr lang="de-DE" sz="1400" dirty="0">
                <a:solidFill>
                  <a:schemeClr val="accent3"/>
                </a:solidFill>
                <a:latin typeface="Calibri" panose="020F0502020204030204" pitchFamily="34" charset="0"/>
              </a:rPr>
              <a:t>Gesunder</a:t>
            </a:r>
            <a:r>
              <a:rPr lang="de-DE" sz="1600" dirty="0"/>
              <a:t> </a:t>
            </a:r>
            <a:r>
              <a:rPr lang="de-DE" sz="1400" dirty="0">
                <a:solidFill>
                  <a:schemeClr val="accent3"/>
                </a:solidFill>
                <a:latin typeface="Calibri" panose="020F0502020204030204" pitchFamily="34" charset="0"/>
              </a:rPr>
              <a:t>Start</a:t>
            </a:r>
            <a:r>
              <a:rPr lang="de-DE" sz="1600" dirty="0"/>
              <a:t> </a:t>
            </a:r>
            <a:r>
              <a:rPr lang="de-DE" sz="1400" dirty="0">
                <a:solidFill>
                  <a:schemeClr val="accent3"/>
                </a:solidFill>
                <a:latin typeface="Calibri" panose="020F0502020204030204" pitchFamily="34" charset="0"/>
              </a:rPr>
              <a:t>ins</a:t>
            </a:r>
            <a:r>
              <a:rPr lang="de-DE" sz="1600" dirty="0"/>
              <a:t> </a:t>
            </a:r>
            <a:r>
              <a:rPr lang="de-DE" sz="1400" dirty="0">
                <a:solidFill>
                  <a:schemeClr val="accent3"/>
                </a:solidFill>
                <a:latin typeface="Calibri" panose="020F0502020204030204" pitchFamily="34" charset="0"/>
              </a:rPr>
              <a:t>Berufsleben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73" y="638538"/>
            <a:ext cx="2519680" cy="3675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811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BKK Gesundheitsreport 2023: Gesunder Start ins Berufsleben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2</a:t>
            </a:fld>
            <a:endParaRPr lang="de-DE"/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6955143" y="3860084"/>
            <a:ext cx="5045305" cy="1077967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Mit </a:t>
            </a:r>
            <a:r>
              <a:rPr lang="de-DE" b="1" dirty="0">
                <a:solidFill>
                  <a:srgbClr val="46B4DB"/>
                </a:solidFill>
              </a:rPr>
              <a:t>12,3 AU-Tagen je Fall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liegt die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durchschnittliche </a:t>
            </a:r>
            <a:r>
              <a:rPr lang="de-DE" b="1" dirty="0" smtClean="0">
                <a:solidFill>
                  <a:srgbClr val="46B4DB"/>
                </a:solidFill>
              </a:rPr>
              <a:t>Falldauer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hingegen wieder auf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dem Niveau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vor der Pandemie.</a:t>
            </a:r>
          </a:p>
          <a:p>
            <a:pPr marL="0" indent="0">
              <a:buNone/>
            </a:pP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6922901" y="2352929"/>
            <a:ext cx="5109787" cy="794836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Sowohl die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AU-Fälle,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als auch die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AU-Tage haben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im Jahr 2022 neue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Höchstwerte erreicht.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08" y="1529542"/>
            <a:ext cx="7296875" cy="4757457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658813" y="440431"/>
            <a:ext cx="10082212" cy="762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AU-Kennzahlen der Beschäftigten im Überblick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2" y="1045985"/>
            <a:ext cx="7532687" cy="464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Entwicklung der Arbeitsunfähigkeit im Zeitverlauf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BKK Gesundheitsreport 2023: Gesunder Start ins Berufsleben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3</a:t>
            </a:fld>
            <a:endParaRPr lang="de-DE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5317533" y="1379173"/>
            <a:ext cx="4912455" cy="1042495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 Großteil des Anstieges des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Gesamtwertes ist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auf die Fehlzeiten im Zusammenhang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 </a:t>
            </a:r>
            <a:r>
              <a:rPr lang="de-DE" b="1" dirty="0" smtClean="0">
                <a:solidFill>
                  <a:srgbClr val="47B4DD"/>
                </a:solidFill>
              </a:rPr>
              <a:t>Atemwegserkrankungen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zurückzuführen.</a:t>
            </a: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6504496" y="4407954"/>
            <a:ext cx="5330489" cy="1412239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Wesentliche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Gründe dafür sind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das Ende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aller Pandemiemaßnahmen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im März 2022 sowie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das Auftreten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verschiedener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weiterer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viraler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Atemwegserreger im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Laufe des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gesamten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Jahres.</a:t>
            </a: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6705469" y="2725408"/>
            <a:ext cx="4791043" cy="1393187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Erstmals sind </a:t>
            </a:r>
            <a:r>
              <a:rPr lang="de-DE" b="1" dirty="0">
                <a:solidFill>
                  <a:srgbClr val="47B4DD"/>
                </a:solidFill>
              </a:rPr>
              <a:t>Atemwegserkrankungen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sowohl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die häufigste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Ursache für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AU-Fälle (35,9%)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als auch für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AU-Tage (21,8%) bei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den Beschäftigten.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1" y="1313541"/>
            <a:ext cx="6539068" cy="4769611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2" y="1045985"/>
            <a:ext cx="7532687" cy="464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Wichtige Krankheitsarten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658813" y="440431"/>
            <a:ext cx="10082212" cy="762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AU-Kennzahlen der Beschäftigten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2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440431"/>
            <a:ext cx="10082212" cy="762272"/>
          </a:xfrm>
        </p:spPr>
        <p:txBody>
          <a:bodyPr/>
          <a:lstStyle/>
          <a:p>
            <a:r>
              <a:rPr lang="de-DE" dirty="0"/>
              <a:t>AU-Kennzahlen der Beschäftigten im Überblick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BKK Gesundheitsreport 2023: Gesunder Start ins Berufsleben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4</a:t>
            </a:fld>
            <a:endParaRPr lang="de-DE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2288914" y="1566485"/>
            <a:ext cx="7964779" cy="762272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 </a:t>
            </a:r>
            <a:r>
              <a:rPr lang="de-DE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</a:rPr>
              <a:t>aktuelle Krankenstand im Jahr 2023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liegt mit </a:t>
            </a:r>
            <a:r>
              <a:rPr lang="de-DE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</a:rPr>
              <a:t>derzeit 5,6%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 Durchschnitt zwischen den Werten der Jahre 2021 (5,0%) und 2022 (6,2%).  </a:t>
            </a: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7223761" y="2470464"/>
            <a:ext cx="4688378" cy="1433633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Insbesondere das I. Quartal 2023 weist ungewöhnlich hohe Werte vor allem wegen Fehlzeiten im Zusammenhang mit </a:t>
            </a:r>
            <a:r>
              <a:rPr lang="de-DE" b="1" dirty="0" smtClean="0">
                <a:solidFill>
                  <a:schemeClr val="tx1"/>
                </a:solidFill>
              </a:rPr>
              <a:t>verschiedenen Atemwegsinfekten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auf.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5924550" y="4143564"/>
            <a:ext cx="5987589" cy="1355534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 Entwicklung in den kommenden Monaten wird von den Rahmenbedingungen – </a:t>
            </a:r>
            <a:r>
              <a:rPr lang="de-DE" b="1" dirty="0" smtClean="0"/>
              <a:t>Stichwort telefonische Krankschreibung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und dem eigenverantwortlichen Handeln aller beeinflusst werden.</a:t>
            </a: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47" y="6021941"/>
            <a:ext cx="1904914" cy="335199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2" y="1045985"/>
            <a:ext cx="7532687" cy="464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Aktuelle Entwicklungen im Jahr 2023 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3" y="1995447"/>
            <a:ext cx="7245477" cy="44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440431"/>
            <a:ext cx="10082212" cy="762272"/>
          </a:xfrm>
        </p:spPr>
        <p:txBody>
          <a:bodyPr/>
          <a:lstStyle/>
          <a:p>
            <a:r>
              <a:rPr lang="de-DE" dirty="0"/>
              <a:t>AU-Kennzahlen der Beschäftigten im Überblick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BKK Gesundheitsreport 2023: Gesunder Start ins Berufsleben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5</a:t>
            </a:fld>
            <a:endParaRPr lang="de-DE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2286338" y="1670913"/>
            <a:ext cx="7305699" cy="800036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Sowohl insgesamt als auch für die meisten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Krankheitsarten sind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die Fehlzeiten der unter 30-jährigen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Beschäftigten niedriger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ausgeprägt.</a:t>
            </a: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Inhaltsplatzhalter 4"/>
          <p:cNvSpPr txBox="1">
            <a:spLocks/>
          </p:cNvSpPr>
          <p:nvPr/>
        </p:nvSpPr>
        <p:spPr>
          <a:xfrm>
            <a:off x="6537615" y="3365303"/>
            <a:ext cx="5462834" cy="1688472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Fehltage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aufgrund von </a:t>
            </a:r>
            <a:r>
              <a:rPr lang="de-DE" b="1" dirty="0" smtClean="0">
                <a:solidFill>
                  <a:srgbClr val="46B4DB"/>
                </a:solidFill>
              </a:rPr>
              <a:t>Atemwegserkrankungen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und –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vor allem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bei den Männer – von </a:t>
            </a:r>
            <a:r>
              <a:rPr lang="de-DE" b="1" dirty="0">
                <a:solidFill>
                  <a:schemeClr val="tx1"/>
                </a:solidFill>
              </a:rPr>
              <a:t>Verletzungen und </a:t>
            </a:r>
            <a:r>
              <a:rPr lang="de-DE" b="1" dirty="0" smtClean="0">
                <a:solidFill>
                  <a:schemeClr val="tx1"/>
                </a:solidFill>
              </a:rPr>
              <a:t>Vergiftungen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treten hingegen bei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den unter 30-Jährigen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tendenziell häufiger als bei den Beschäftigten ab 30 Jahre auf.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76" y="2133494"/>
            <a:ext cx="7195671" cy="3919396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2" y="1045985"/>
            <a:ext cx="7532687" cy="464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Gesundheit von jungen Berufseinsteigern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BKK Gesundheitsreport 2023: Gesunder Start ins Berufsleben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6</a:t>
            </a:fld>
            <a:endParaRPr lang="de-DE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5089577" y="1463099"/>
            <a:ext cx="5777224" cy="1070281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Bei den </a:t>
            </a:r>
            <a:r>
              <a:rPr lang="de-DE" b="1" dirty="0">
                <a:solidFill>
                  <a:schemeClr val="tx1"/>
                </a:solidFill>
              </a:rPr>
              <a:t>30-jährigen und älteren Beschäftigten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zeigen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sich deutliche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Unterschiede bei den Fehlzeiten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im Zusammenhang mit verschiedenen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Berufstätigkeiten.</a:t>
            </a: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7101906" y="3055857"/>
            <a:ext cx="4394606" cy="1292263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In gleicher Richtung treten diese Unterschiede zwischen den Fehlzeiten der verschiedenen Berufsgruppen bereits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bei den </a:t>
            </a:r>
            <a:r>
              <a:rPr lang="de-DE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</a:rPr>
              <a:t>unter 30-Jährigen</a:t>
            </a:r>
            <a:r>
              <a:rPr lang="de-DE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auf.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Inhaltsplatzhalter 4"/>
          <p:cNvSpPr txBox="1">
            <a:spLocks/>
          </p:cNvSpPr>
          <p:nvPr/>
        </p:nvSpPr>
        <p:spPr>
          <a:xfrm>
            <a:off x="6385944" y="4813719"/>
            <a:ext cx="5697631" cy="1100540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Schon in jungen Jahren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ist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somit ein Einfluss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der berufsspezifischen Arbeitsbedingungen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und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Arbeitsbelastungen auf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die Gesundheit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zu erkennen.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25" y="1571719"/>
            <a:ext cx="6806634" cy="4233920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58813" y="440431"/>
            <a:ext cx="10082212" cy="762272"/>
          </a:xfrm>
        </p:spPr>
        <p:txBody>
          <a:bodyPr/>
          <a:lstStyle/>
          <a:p>
            <a:r>
              <a:rPr lang="de-DE" dirty="0"/>
              <a:t>AU-Kennzahlen der Beschäftigten im Überblick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2" y="1045985"/>
            <a:ext cx="7532687" cy="464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Gesundheit von jungen Berufseinsteigern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440431"/>
            <a:ext cx="10082212" cy="762272"/>
          </a:xfrm>
        </p:spPr>
        <p:txBody>
          <a:bodyPr/>
          <a:lstStyle/>
          <a:p>
            <a:r>
              <a:rPr lang="de-DE" dirty="0" smtClean="0"/>
              <a:t>Ergebnisse der Beschäftigtenbefragung 2023 (n=3.000)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BKK Gesundheitsreport 2023: Gesunder Start ins </a:t>
            </a:r>
            <a:r>
              <a:rPr lang="de-DE" dirty="0" smtClean="0"/>
              <a:t>Berufsleben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7</a:t>
            </a:fld>
            <a:endParaRPr lang="de-DE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2745495" y="1605039"/>
            <a:ext cx="7591035" cy="642519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Junge Berufseinsteiger bewerten ihren </a:t>
            </a:r>
            <a:r>
              <a:rPr lang="de-DE" b="1" dirty="0" smtClean="0">
                <a:solidFill>
                  <a:srgbClr val="4292AE"/>
                </a:solidFill>
              </a:rPr>
              <a:t>körperlichen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und </a:t>
            </a:r>
            <a:r>
              <a:rPr lang="de-DE" b="1" dirty="0">
                <a:ln>
                  <a:solidFill>
                    <a:schemeClr val="accent3"/>
                  </a:solidFill>
                </a:ln>
                <a:solidFill>
                  <a:srgbClr val="FDD416"/>
                </a:solidFill>
              </a:rPr>
              <a:t>psychischen</a:t>
            </a:r>
            <a:r>
              <a:rPr lang="de-DE" b="1" dirty="0"/>
              <a:t>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Gesundheitszustand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tendenziell negativer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als ältere Beschäftigte.</a:t>
            </a:r>
          </a:p>
          <a:p>
            <a:pPr marL="0" indent="0" algn="just">
              <a:buNone/>
            </a:pP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7448204" y="3505816"/>
            <a:ext cx="4410031" cy="1057872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Mehr als zwei Drittel aller Beschäftigten beider Altersgruppen sind sehr </a:t>
            </a:r>
            <a:r>
              <a:rPr lang="de-DE" b="1" dirty="0" smtClean="0">
                <a:solidFill>
                  <a:schemeClr val="tx1"/>
                </a:solidFill>
              </a:rPr>
              <a:t>zufrieden mit ihrer aktuellen Arbeit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3" y="1045985"/>
            <a:ext cx="5759404" cy="464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Gesundheit und Arbeitszufriedenheit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" y="1986232"/>
            <a:ext cx="7501603" cy="43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440431"/>
            <a:ext cx="10082212" cy="762272"/>
          </a:xfrm>
        </p:spPr>
        <p:txBody>
          <a:bodyPr/>
          <a:lstStyle/>
          <a:p>
            <a:r>
              <a:rPr lang="de-DE" dirty="0" smtClean="0"/>
              <a:t>Ergebnisse der Beschäftigtenbefragung </a:t>
            </a:r>
            <a:r>
              <a:rPr lang="de-DE" dirty="0"/>
              <a:t>2023 (n=3.000)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BKK Gesundheitsreport 2023: Gesunder Start ins </a:t>
            </a:r>
            <a:r>
              <a:rPr lang="de-DE" dirty="0" smtClean="0"/>
              <a:t>Berufsleben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8</a:t>
            </a:fld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2" y="1045985"/>
            <a:ext cx="5451043" cy="464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Arbeitszeit – Wunsch und Realität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5345084" y="1716866"/>
            <a:ext cx="4921134" cy="798346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Aktuell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arbeiten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Beschäftigte im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Schnitt rund 33 bzw. 35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Stunden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und 5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Tage pro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Woche.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7356764" y="3285237"/>
            <a:ext cx="4422371" cy="1460121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Altersunabhängig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wünscht sich eine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deutliche Mehrheit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der Beschäftigten eine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4-Tage-Arbeitswoche bei rund 28 bzw. 29 Stunden Arbeitszeit pro Woche.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72"/>
            <a:ext cx="7891759" cy="47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440431"/>
            <a:ext cx="10082212" cy="762272"/>
          </a:xfrm>
        </p:spPr>
        <p:txBody>
          <a:bodyPr/>
          <a:lstStyle/>
          <a:p>
            <a:r>
              <a:rPr lang="de-DE" dirty="0" smtClean="0"/>
              <a:t>Ergebnisse der Beschäftigtenbefragung </a:t>
            </a:r>
            <a:r>
              <a:rPr lang="de-DE" dirty="0"/>
              <a:t>2023 (n=3.000)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BKK Gesundheitsreport 2023: Gesunder Start ins </a:t>
            </a:r>
            <a:r>
              <a:rPr lang="de-DE" dirty="0" smtClean="0"/>
              <a:t>Berufsleben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3296-1CF1-8D40-9B5D-D0610D4017AC}" type="slidenum">
              <a:rPr lang="de-DE" smtClean="0"/>
              <a:t>9</a:t>
            </a:fld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9BA2A2D-3AA5-4E55-B0EC-9D08034A2F66}"/>
              </a:ext>
            </a:extLst>
          </p:cNvPr>
          <p:cNvSpPr txBox="1">
            <a:spLocks/>
          </p:cNvSpPr>
          <p:nvPr/>
        </p:nvSpPr>
        <p:spPr>
          <a:xfrm>
            <a:off x="658812" y="1045985"/>
            <a:ext cx="3763559" cy="464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Arbeitsbedingungen – Realität und Wichtigkeit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6979482" y="3611255"/>
            <a:ext cx="4899406" cy="2049712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Die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größten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Diskrepanzen zwischen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der aktuellen Tätigkeit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und der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persönlichen Sicht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zeigen sich </a:t>
            </a:r>
            <a:r>
              <a:rPr lang="de-DE" b="1" dirty="0">
                <a:solidFill>
                  <a:schemeClr val="tx1"/>
                </a:solidFill>
              </a:rPr>
              <a:t>bei beiden </a:t>
            </a:r>
            <a:r>
              <a:rPr lang="de-DE" b="1" dirty="0" smtClean="0">
                <a:solidFill>
                  <a:schemeClr val="tx1"/>
                </a:solidFill>
              </a:rPr>
              <a:t>Altersgruppen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hinsichtlich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der </a:t>
            </a:r>
            <a:r>
              <a:rPr lang="de-DE" b="1" dirty="0" smtClean="0">
                <a:solidFill>
                  <a:schemeClr val="tx1"/>
                </a:solidFill>
              </a:rPr>
              <a:t>Bezahlung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der </a:t>
            </a:r>
            <a:r>
              <a:rPr lang="de-DE" b="1" dirty="0">
                <a:solidFill>
                  <a:schemeClr val="tx1"/>
                </a:solidFill>
              </a:rPr>
              <a:t>freien Wahl des Arbeitsortes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sowie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der </a:t>
            </a:r>
            <a:r>
              <a:rPr lang="de-DE" b="1" dirty="0" smtClean="0">
                <a:solidFill>
                  <a:schemeClr val="tx1"/>
                </a:solidFill>
              </a:rPr>
              <a:t>flexiblen </a:t>
            </a:r>
            <a:r>
              <a:rPr lang="de-DE" b="1" dirty="0">
                <a:solidFill>
                  <a:schemeClr val="tx1"/>
                </a:solidFill>
              </a:rPr>
              <a:t>Arbeitszeiteinteilung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5147174" y="1064982"/>
            <a:ext cx="5120598" cy="730150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Beide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Altersgruppen </a:t>
            </a:r>
            <a:r>
              <a:rPr lang="de-DE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schätzen </a:t>
            </a:r>
            <a:r>
              <a:rPr lang="de-DE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ihre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aktuelle Tätigkeit als sehr sinnhaft ein. 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76" y="246698"/>
            <a:ext cx="1007872" cy="1470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37"/>
            <a:ext cx="7252535" cy="4591783"/>
          </a:xfrm>
          <a:prstGeom prst="rect">
            <a:avLst/>
          </a:prstGeom>
        </p:spPr>
      </p:pic>
      <p:sp>
        <p:nvSpPr>
          <p:cNvPr id="15" name="Inhaltsplatzhalter 4"/>
          <p:cNvSpPr txBox="1">
            <a:spLocks/>
          </p:cNvSpPr>
          <p:nvPr/>
        </p:nvSpPr>
        <p:spPr>
          <a:xfrm>
            <a:off x="6531756" y="2110147"/>
            <a:ext cx="4460820" cy="1130619"/>
          </a:xfrm>
          <a:prstGeom prst="roundRect">
            <a:avLst/>
          </a:prstGeom>
          <a:solidFill>
            <a:srgbClr val="DBE9F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rgbClr val="FFD900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D900"/>
              </a:buClr>
              <a:buSzPct val="100000"/>
              <a:buFont typeface="Wingdings" pitchFamily="2" charset="2"/>
              <a:buChar char="§"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600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FFD900"/>
              </a:buClr>
              <a:buFont typeface="Wingdings" pitchFamily="2" charset="2"/>
              <a:buChar char="§"/>
              <a:defRPr sz="1800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900"/>
              </a:buClr>
              <a:buFontTx/>
              <a:buNone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 </a:t>
            </a:r>
            <a:r>
              <a:rPr lang="de-DE" b="1" dirty="0" smtClean="0">
                <a:solidFill>
                  <a:schemeClr val="tx1"/>
                </a:solidFill>
              </a:rPr>
              <a:t>Sinnhaftigkeit der eigenen Tätigkeit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ist zudem aus der persönlichen Sicht der Befragten ein sehr wichtiger Aspekt. 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kk_ppt">
  <a:themeElements>
    <a:clrScheme name="bkk_farben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FFD900"/>
      </a:accent1>
      <a:accent2>
        <a:srgbClr val="333333"/>
      </a:accent2>
      <a:accent3>
        <a:srgbClr val="808080"/>
      </a:accent3>
      <a:accent4>
        <a:srgbClr val="D9D9D9"/>
      </a:accent4>
      <a:accent5>
        <a:srgbClr val="4565AD"/>
      </a:accent5>
      <a:accent6>
        <a:srgbClr val="D51317"/>
      </a:accent6>
      <a:hlink>
        <a:srgbClr val="95C11F"/>
      </a:hlink>
      <a:folHlink>
        <a:srgbClr val="95569E"/>
      </a:folHlink>
    </a:clrScheme>
    <a:fontScheme name="bk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10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1082CF7A-6426-AA44-AA3C-18C0D305DDC4}" vid="{6785AFF1-BFB7-764E-B951-E8B6043EB47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7A914ABFAA774E9CF66C91BD08B74A" ma:contentTypeVersion="2" ma:contentTypeDescription="Ein neues Dokument erstellen." ma:contentTypeScope="" ma:versionID="bc40702690ae0ad7056fd09dead20ec1">
  <xsd:schema xmlns:xsd="http://www.w3.org/2001/XMLSchema" xmlns:xs="http://www.w3.org/2001/XMLSchema" xmlns:p="http://schemas.microsoft.com/office/2006/metadata/properties" xmlns:ns2="a2c026d1-494c-4882-8efc-783a88061150" targetNamespace="http://schemas.microsoft.com/office/2006/metadata/properties" ma:root="true" ma:fieldsID="5beb5a924a5ddd56f00ddddabde1e592" ns2:_="">
    <xsd:import namespace="a2c026d1-494c-4882-8efc-783a880611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026d1-494c-4882-8efc-783a880611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433AA-007E-4705-9443-03B8613F7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c026d1-494c-4882-8efc-783a880611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3394D0-6AFA-47FC-B6D9-C7D25D1D794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2c026d1-494c-4882-8efc-783a8806115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A378BC-579B-4070-B976-FBF2B5080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bkk_master_220131</Template>
  <TotalTime>0</TotalTime>
  <Words>812</Words>
  <Application>Microsoft Office PowerPoint</Application>
  <PresentationFormat>Breitbild</PresentationFormat>
  <Paragraphs>77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bkk_ppt</vt:lpstr>
      <vt:lpstr>BKK Gesundheitsreport 2023</vt:lpstr>
      <vt:lpstr>PowerPoint-Präsentation</vt:lpstr>
      <vt:lpstr>PowerPoint-Präsentation</vt:lpstr>
      <vt:lpstr>AU-Kennzahlen der Beschäftigten im Überblick</vt:lpstr>
      <vt:lpstr>AU-Kennzahlen der Beschäftigten im Überblick</vt:lpstr>
      <vt:lpstr>AU-Kennzahlen der Beschäftigten im Überblick</vt:lpstr>
      <vt:lpstr>Ergebnisse der Beschäftigtenbefragung 2023 (n=3.000)</vt:lpstr>
      <vt:lpstr>Ergebnisse der Beschäftigtenbefragung 2023 (n=3.000)</vt:lpstr>
      <vt:lpstr>Ergebnisse der Beschäftigtenbefragung 2023 (n=3.000)</vt:lpstr>
      <vt:lpstr>Ergebnisse der Beschäftigtenbefragung 2023 (n=3.000)</vt:lpstr>
      <vt:lpstr>Fazit und Ausblick</vt:lpstr>
      <vt:lpstr>Vielen Dank  für Ihre Aufmerksamkeit!</vt:lpstr>
    </vt:vector>
  </TitlesOfParts>
  <Company>BKK-DV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Klemm, Anne-Kathrin</dc:creator>
  <cp:lastModifiedBy>Rennert, Dirk</cp:lastModifiedBy>
  <cp:revision>172</cp:revision>
  <dcterms:created xsi:type="dcterms:W3CDTF">2022-01-31T13:36:36Z</dcterms:created>
  <dcterms:modified xsi:type="dcterms:W3CDTF">2023-11-20T14:53:47Z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0x0101005C7A914ABFAA774E9CF66C91BD08B74A</vt:lpwstr>
  </property>
  <property fmtid="{D5CDD505-2E9C-101B-9397-08002B2CF9AE}" pid="3" name="TaxKeyword">
    <vt:lpwstr/>
  </property>
</Properties>
</file>