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1" r:id="rId2"/>
    <p:sldId id="282" r:id="rId3"/>
    <p:sldId id="287" r:id="rId4"/>
    <p:sldId id="293" r:id="rId5"/>
    <p:sldId id="290" r:id="rId6"/>
    <p:sldId id="286" r:id="rId7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F1E"/>
    <a:srgbClr val="B50013"/>
    <a:srgbClr val="DD2927"/>
    <a:srgbClr val="FED441"/>
    <a:srgbClr val="FBBA2E"/>
    <a:srgbClr val="EE514C"/>
    <a:srgbClr val="C0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8"/>
    <p:restoredTop sz="94708"/>
  </p:normalViewPr>
  <p:slideViewPr>
    <p:cSldViewPr snapToGrid="0" snapToObjects="1">
      <p:cViewPr varScale="1">
        <p:scale>
          <a:sx n="109" d="100"/>
          <a:sy n="109" d="100"/>
        </p:scale>
        <p:origin x="13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de-DE" smtClean="0"/>
              <a:t>Daniela König, Klinikum Bielefeld, 26.10.2022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DE" smtClean="0"/>
              <a:t>Nur zum persönlichen Gebrauch!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252189F-1F0A-C543-BB51-8063F26CCF0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5305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de-DE" smtClean="0"/>
              <a:t>Daniela König, Klinikum Bielefeld, 26.10.2022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DE" smtClean="0"/>
              <a:t>Nur zum persönlichen Gebrauch!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EB2DED7-4DD1-A049-B23A-3A7B37C096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5840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2DED7-4DD1-A049-B23A-3A7B37C0960A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Daniela König, Klinikum Bielefeld, 26.10.2022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Nur zum persönlichen Gebrauch!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05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700" dirty="0" smtClean="0">
                <a:latin typeface="+mn-lt"/>
              </a:rPr>
              <a:t>Hamburg u. MV: geeignete Fachkräfte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700" dirty="0" smtClean="0">
                <a:latin typeface="+mn-lt"/>
              </a:rPr>
              <a:t>Saarland: staatl. anerkannte Sozialarbeiter*innen und </a:t>
            </a:r>
            <a:r>
              <a:rPr lang="de-DE" sz="1700" dirty="0" err="1" smtClean="0">
                <a:latin typeface="+mn-lt"/>
              </a:rPr>
              <a:t>Sozialpädagog</a:t>
            </a:r>
            <a:r>
              <a:rPr lang="de-DE" sz="1700" dirty="0" smtClean="0">
                <a:latin typeface="+mn-lt"/>
              </a:rPr>
              <a:t>*innen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700" dirty="0" smtClean="0">
                <a:latin typeface="+mn-lt"/>
              </a:rPr>
              <a:t>Sachsen: für 400 Patienten wenigstens ein hauptamtlicher Mitarbeiter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700" dirty="0" smtClean="0">
                <a:latin typeface="+mn-lt"/>
              </a:rPr>
              <a:t>NRW: Patientenbeschwerdestellen, Sozialer Dienst, Patientenberatung, Patientenseelsorge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Daniela König, Klinikum Bielefeld, 26.10.2022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Nur zum persönlichen Gebrauch!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DED7-4DD1-A049-B23A-3A7B37C0960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91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m 22"/>
          <p:cNvSpPr/>
          <p:nvPr userDrawn="1"/>
        </p:nvSpPr>
        <p:spPr>
          <a:xfrm>
            <a:off x="5636102" y="-156500"/>
            <a:ext cx="6101396" cy="4587516"/>
          </a:xfrm>
          <a:prstGeom prst="parallelogram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31198" y="1242769"/>
            <a:ext cx="6395891" cy="929241"/>
          </a:xfrm>
        </p:spPr>
        <p:txBody>
          <a:bodyPr anchor="ctr">
            <a:noAutofit/>
          </a:bodyPr>
          <a:lstStyle>
            <a:lvl1pPr algn="ctr">
              <a:defRPr sz="3200"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31198" y="2186839"/>
            <a:ext cx="6400800" cy="877945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7626" y="467587"/>
            <a:ext cx="1450976" cy="399983"/>
          </a:xfrm>
          <a:prstGeom prst="rect">
            <a:avLst/>
          </a:prstGeom>
        </p:spPr>
      </p:pic>
      <p:sp>
        <p:nvSpPr>
          <p:cNvPr id="24" name="Foliennummernplatzhalter 4">
            <a:extLst>
              <a:ext uri="{FF2B5EF4-FFF2-40B4-BE49-F238E27FC236}">
                <a16:creationId xmlns:a16="http://schemas.microsoft.com/office/drawing/2014/main" id="{FA89EE91-7CC7-1841-9F31-36E372C7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BE366-A28C-6E44-9AF5-6B33C8D4A13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atumsplatzhalter 2">
            <a:extLst>
              <a:ext uri="{FF2B5EF4-FFF2-40B4-BE49-F238E27FC236}">
                <a16:creationId xmlns:a16="http://schemas.microsoft.com/office/drawing/2014/main" id="{A071B4A0-8469-7446-9D08-04EA6368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37F9D5B-8025-FF4A-A84B-7E1151B37B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31913" y="3065463"/>
            <a:ext cx="6400800" cy="2397125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r>
              <a:rPr lang="de-DE" dirty="0"/>
              <a:t>Bild durch Klick auf Symbol hinzufügen oder Feld löschen, wenn kein Bild gewünscht wird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D520169-2833-9641-A8B5-1E0C556B21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20785"/>
            <a:ext cx="9144000" cy="174496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17" y="552285"/>
            <a:ext cx="1704233" cy="32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ohne Skyline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m 22"/>
          <p:cNvSpPr/>
          <p:nvPr userDrawn="1"/>
        </p:nvSpPr>
        <p:spPr>
          <a:xfrm>
            <a:off x="5636102" y="-156500"/>
            <a:ext cx="6101396" cy="4587516"/>
          </a:xfrm>
          <a:prstGeom prst="parallelogram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80DA907E-D17D-D94A-972E-2906DC6F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C81861F6-0B8F-EE43-9C08-0370F4B6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8BE366-A28C-6E44-9AF5-6B33C8D4A13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12">
            <a:extLst>
              <a:ext uri="{FF2B5EF4-FFF2-40B4-BE49-F238E27FC236}">
                <a16:creationId xmlns:a16="http://schemas.microsoft.com/office/drawing/2014/main" id="{6AB4DAF0-705D-4146-962B-9D23D1291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5824" y="426057"/>
            <a:ext cx="1450976" cy="399983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9EB425D-378A-3B44-9FFC-992F5A5D0F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488" y="1460500"/>
            <a:ext cx="7961312" cy="49958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40" y="505706"/>
            <a:ext cx="1704233" cy="320334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A5B28C7E-5575-8645-A206-BC4356FCE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20785"/>
            <a:ext cx="9144000" cy="1744964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722313" y="194135"/>
            <a:ext cx="3909436" cy="929241"/>
          </a:xfrm>
        </p:spPr>
        <p:txBody>
          <a:bodyPr anchor="ctr">
            <a:normAutofit/>
          </a:bodyPr>
          <a:lstStyle>
            <a:lvl1pPr algn="l">
              <a:defRPr sz="2400" b="1" i="0">
                <a:solidFill>
                  <a:srgbClr val="C00000"/>
                </a:solidFill>
                <a:latin typeface="+mj-lt"/>
                <a:cs typeface="Arial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77364" y="1436914"/>
            <a:ext cx="3909436" cy="3798426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rgbClr val="7F7F7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3" hasCustomPrompt="1"/>
          </p:nvPr>
        </p:nvSpPr>
        <p:spPr>
          <a:xfrm>
            <a:off x="722313" y="1436914"/>
            <a:ext cx="1800001" cy="1800001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710995" y="1436915"/>
            <a:ext cx="1800001" cy="1800001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722313" y="3435339"/>
            <a:ext cx="1800001" cy="1800001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2710995" y="3435340"/>
            <a:ext cx="1800001" cy="1800001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27" name="Datumsplatzhalter 2">
            <a:extLst>
              <a:ext uri="{FF2B5EF4-FFF2-40B4-BE49-F238E27FC236}">
                <a16:creationId xmlns:a16="http://schemas.microsoft.com/office/drawing/2014/main" id="{C5AF7DEE-31CD-4A44-869B-B8C7C727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29" name="Foliennummernplatzhalter 4">
            <a:extLst>
              <a:ext uri="{FF2B5EF4-FFF2-40B4-BE49-F238E27FC236}">
                <a16:creationId xmlns:a16="http://schemas.microsoft.com/office/drawing/2014/main" id="{21EBB6B2-7D7D-2247-AC21-0AC363B2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BE366-A28C-6E44-9AF5-6B33C8D4A13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8" name="Bild 12">
            <a:extLst>
              <a:ext uri="{FF2B5EF4-FFF2-40B4-BE49-F238E27FC236}">
                <a16:creationId xmlns:a16="http://schemas.microsoft.com/office/drawing/2014/main" id="{97ADBFD0-F260-7343-8A70-117B2A0BC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5824" y="426057"/>
            <a:ext cx="1450976" cy="399983"/>
          </a:xfrm>
          <a:prstGeom prst="rect">
            <a:avLst/>
          </a:prstGeom>
        </p:spPr>
      </p:pic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BDC21D4-22B0-9F4E-A054-73785E94B9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8354" y="925662"/>
            <a:ext cx="2308045" cy="501650"/>
          </a:xfrm>
          <a:ln>
            <a:noFill/>
          </a:ln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Subtitel</a:t>
            </a:r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70" y="505707"/>
            <a:ext cx="1704233" cy="32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0DA538B4-127B-9645-809B-EED563C2F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20785"/>
            <a:ext cx="9144000" cy="1744964"/>
          </a:xfrm>
          <a:prstGeom prst="rect">
            <a:avLst/>
          </a:prstGeom>
        </p:spPr>
      </p:pic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77364" y="1436914"/>
            <a:ext cx="3909436" cy="3798426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17" name="Bildplatzhalter 12"/>
          <p:cNvSpPr>
            <a:spLocks noGrp="1"/>
          </p:cNvSpPr>
          <p:nvPr>
            <p:ph type="pic" sz="quarter" idx="13" hasCustomPrompt="1"/>
          </p:nvPr>
        </p:nvSpPr>
        <p:spPr>
          <a:xfrm>
            <a:off x="722313" y="1436914"/>
            <a:ext cx="3788683" cy="37984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25" name="Datumsplatzhalter 2">
            <a:extLst>
              <a:ext uri="{FF2B5EF4-FFF2-40B4-BE49-F238E27FC236}">
                <a16:creationId xmlns:a16="http://schemas.microsoft.com/office/drawing/2014/main" id="{92E313D1-A6EB-3643-A0D5-AF1EF1B0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27" name="Foliennummernplatzhalter 4">
            <a:extLst>
              <a:ext uri="{FF2B5EF4-FFF2-40B4-BE49-F238E27FC236}">
                <a16:creationId xmlns:a16="http://schemas.microsoft.com/office/drawing/2014/main" id="{2E98CF11-09FA-BC43-85F6-76CB4E8F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BE366-A28C-6E44-9AF5-6B33C8D4A13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5ABB63-8C77-D840-B7BD-8C492E91C4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313" y="194135"/>
            <a:ext cx="3909436" cy="929241"/>
          </a:xfrm>
        </p:spPr>
        <p:txBody>
          <a:bodyPr anchor="ctr">
            <a:normAutofit/>
          </a:bodyPr>
          <a:lstStyle>
            <a:lvl1pPr algn="l">
              <a:defRPr sz="2400" b="1" i="0">
                <a:solidFill>
                  <a:srgbClr val="C00000"/>
                </a:solidFill>
                <a:latin typeface="+mj-lt"/>
                <a:cs typeface="Arial"/>
              </a:defRPr>
            </a:lvl1pPr>
          </a:lstStyle>
          <a:p>
            <a:r>
              <a:rPr lang="de-DE" dirty="0"/>
              <a:t>TITEL</a:t>
            </a: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55405565-10CA-384C-9B5D-992A7498D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5824" y="426057"/>
            <a:ext cx="1450976" cy="399983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B1B31E-C489-5E45-9946-B2C15F56C8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3600" y="872551"/>
            <a:ext cx="1605280" cy="501650"/>
          </a:xfrm>
          <a:ln>
            <a:noFill/>
          </a:ln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Subtitel</a:t>
            </a: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70" y="505707"/>
            <a:ext cx="1704233" cy="32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896823CD-D4D3-1548-AE23-CA3DE0F7F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20785"/>
            <a:ext cx="9144000" cy="1744964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722313" y="1369865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2710995" y="1369865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4706031" y="1369865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694713" y="1369865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41933" y="1289484"/>
            <a:ext cx="1800001" cy="1800001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630615" y="1289485"/>
            <a:ext cx="1800001" cy="1800001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786410" y="1289484"/>
            <a:ext cx="1800001" cy="1800001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775093" y="1289484"/>
            <a:ext cx="1800001" cy="180000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25" name="Datumsplatzhalter 2">
            <a:extLst>
              <a:ext uri="{FF2B5EF4-FFF2-40B4-BE49-F238E27FC236}">
                <a16:creationId xmlns:a16="http://schemas.microsoft.com/office/drawing/2014/main" id="{2958C49F-0FF6-D648-B6E0-D15F2FC6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27" name="Foliennummernplatzhalter 4">
            <a:extLst>
              <a:ext uri="{FF2B5EF4-FFF2-40B4-BE49-F238E27FC236}">
                <a16:creationId xmlns:a16="http://schemas.microsoft.com/office/drawing/2014/main" id="{FDC9DF7B-724D-3846-BE0C-906C4BEA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BE366-A28C-6E44-9AF5-6B33C8D4A13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8" name="Bild 12">
            <a:extLst>
              <a:ext uri="{FF2B5EF4-FFF2-40B4-BE49-F238E27FC236}">
                <a16:creationId xmlns:a16="http://schemas.microsoft.com/office/drawing/2014/main" id="{814E7B74-22B6-0A42-834D-12880A3CCF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5824" y="426057"/>
            <a:ext cx="1450976" cy="399983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5C1010-E0C3-A84F-B0F8-A982A9D6DA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3616325"/>
            <a:ext cx="7567612" cy="107791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85" y="505706"/>
            <a:ext cx="1704233" cy="32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7C798D35-EB41-5243-AFB6-0EF32EA7E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20785"/>
            <a:ext cx="9144000" cy="1744964"/>
          </a:xfrm>
          <a:prstGeom prst="rect">
            <a:avLst/>
          </a:prstGeom>
        </p:spPr>
      </p:pic>
      <p:sp>
        <p:nvSpPr>
          <p:cNvPr id="18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25015" y="1033777"/>
            <a:ext cx="3785981" cy="2136089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19" name="Bildplatzhalter 12"/>
          <p:cNvSpPr>
            <a:spLocks noGrp="1"/>
          </p:cNvSpPr>
          <p:nvPr>
            <p:ph type="pic" sz="quarter" idx="18" hasCustomPrompt="1"/>
          </p:nvPr>
        </p:nvSpPr>
        <p:spPr>
          <a:xfrm>
            <a:off x="4708733" y="1033778"/>
            <a:ext cx="3785981" cy="2136088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23" name="Datumsplatzhalter 2">
            <a:extLst>
              <a:ext uri="{FF2B5EF4-FFF2-40B4-BE49-F238E27FC236}">
                <a16:creationId xmlns:a16="http://schemas.microsoft.com/office/drawing/2014/main" id="{66708DB7-8E0C-944E-AF40-CCCD2AD6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25" name="Foliennummernplatzhalter 4">
            <a:extLst>
              <a:ext uri="{FF2B5EF4-FFF2-40B4-BE49-F238E27FC236}">
                <a16:creationId xmlns:a16="http://schemas.microsoft.com/office/drawing/2014/main" id="{16B1876D-750F-D74B-907F-99DA578E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BE366-A28C-6E44-9AF5-6B33C8D4A13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Bild 12">
            <a:extLst>
              <a:ext uri="{FF2B5EF4-FFF2-40B4-BE49-F238E27FC236}">
                <a16:creationId xmlns:a16="http://schemas.microsoft.com/office/drawing/2014/main" id="{E11C14F8-6753-6E4D-97FA-E1F212F8A0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5824" y="426057"/>
            <a:ext cx="1450976" cy="399983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C080C6A5-CEAE-634E-8FDF-28B1863F4E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2313" y="3616325"/>
            <a:ext cx="7567612" cy="107791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40" y="509796"/>
            <a:ext cx="1704233" cy="32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3634FC5A-CAD6-D249-B7E3-7D86A73A7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20785"/>
            <a:ext cx="9144000" cy="1744964"/>
          </a:xfrm>
          <a:prstGeom prst="rect">
            <a:avLst/>
          </a:prstGeom>
        </p:spPr>
      </p:pic>
      <p:sp>
        <p:nvSpPr>
          <p:cNvPr id="11" name="Bildplatzhalt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63834" y="857249"/>
            <a:ext cx="8829720" cy="397047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23" name="Parallelogramm 22"/>
          <p:cNvSpPr/>
          <p:nvPr userDrawn="1"/>
        </p:nvSpPr>
        <p:spPr>
          <a:xfrm>
            <a:off x="5636102" y="-156500"/>
            <a:ext cx="6101396" cy="4587516"/>
          </a:xfrm>
          <a:prstGeom prst="parallelogram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Datumsplatzhalter 2">
            <a:extLst>
              <a:ext uri="{FF2B5EF4-FFF2-40B4-BE49-F238E27FC236}">
                <a16:creationId xmlns:a16="http://schemas.microsoft.com/office/drawing/2014/main" id="{C722D59E-4868-164F-8FE5-DD453237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27" name="Foliennummernplatzhalter 4">
            <a:extLst>
              <a:ext uri="{FF2B5EF4-FFF2-40B4-BE49-F238E27FC236}">
                <a16:creationId xmlns:a16="http://schemas.microsoft.com/office/drawing/2014/main" id="{611DCE40-EE7D-0C4D-BE1F-B7C67BA4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BE366-A28C-6E44-9AF5-6B33C8D4A13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Bild 12">
            <a:extLst>
              <a:ext uri="{FF2B5EF4-FFF2-40B4-BE49-F238E27FC236}">
                <a16:creationId xmlns:a16="http://schemas.microsoft.com/office/drawing/2014/main" id="{65BB7755-3446-4E49-8FC3-F3920D0227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5824" y="426057"/>
            <a:ext cx="1450976" cy="399983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2B6A38DE-C928-994B-BE99-5227C2D414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9913" y="4905808"/>
            <a:ext cx="7567612" cy="61168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de-DE" dirty="0"/>
              <a:t>Bildunterschrift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39" y="505706"/>
            <a:ext cx="1704233" cy="32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9B8C5C40-867E-884F-A5C3-9867818A9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13036"/>
            <a:ext cx="9144000" cy="1744964"/>
          </a:xfrm>
          <a:prstGeom prst="rect">
            <a:avLst/>
          </a:prstGeom>
        </p:spPr>
      </p:pic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891743"/>
            <a:ext cx="5486400" cy="373119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98000EFF-A49F-074B-B244-EE9BA14D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16" name="Foliennummernplatzhalter 4">
            <a:extLst>
              <a:ext uri="{FF2B5EF4-FFF2-40B4-BE49-F238E27FC236}">
                <a16:creationId xmlns:a16="http://schemas.microsoft.com/office/drawing/2014/main" id="{33D527AA-782A-DC46-B9C4-04DCB89C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BE366-A28C-6E44-9AF5-6B33C8D4A13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B324181-35D9-4844-902A-7DD500A6A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288" y="4666468"/>
            <a:ext cx="5486400" cy="746212"/>
          </a:xfrm>
        </p:spPr>
        <p:txBody>
          <a:bodyPr anchor="t">
            <a:normAutofit/>
          </a:bodyPr>
          <a:lstStyle>
            <a:lvl1pPr algn="l">
              <a:defRPr sz="2400" b="0" cap="all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9" name="Bild 12">
            <a:extLst>
              <a:ext uri="{FF2B5EF4-FFF2-40B4-BE49-F238E27FC236}">
                <a16:creationId xmlns:a16="http://schemas.microsoft.com/office/drawing/2014/main" id="{898667F2-15D7-2846-95BB-6EBFD8557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5824" y="426057"/>
            <a:ext cx="1450976" cy="39998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39" y="508292"/>
            <a:ext cx="1704233" cy="32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173B5293-9AAB-D547-84FE-AEF0CD5A9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20785"/>
            <a:ext cx="9144000" cy="1744964"/>
          </a:xfrm>
          <a:prstGeom prst="rect">
            <a:avLst/>
          </a:prstGeom>
        </p:spPr>
      </p:pic>
      <p:sp>
        <p:nvSpPr>
          <p:cNvPr id="23" name="Parallelogramm 22"/>
          <p:cNvSpPr/>
          <p:nvPr userDrawn="1"/>
        </p:nvSpPr>
        <p:spPr>
          <a:xfrm>
            <a:off x="5636102" y="-156500"/>
            <a:ext cx="6101396" cy="4587516"/>
          </a:xfrm>
          <a:prstGeom prst="parallelogram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80DA907E-D17D-D94A-972E-2906DC6F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C81861F6-0B8F-EE43-9C08-0370F4B6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BE366-A28C-6E44-9AF5-6B33C8D4A13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12">
            <a:extLst>
              <a:ext uri="{FF2B5EF4-FFF2-40B4-BE49-F238E27FC236}">
                <a16:creationId xmlns:a16="http://schemas.microsoft.com/office/drawing/2014/main" id="{6AB4DAF0-705D-4146-962B-9D23D1291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5824" y="426057"/>
            <a:ext cx="1450976" cy="399983"/>
          </a:xfrm>
          <a:prstGeom prst="rect">
            <a:avLst/>
          </a:prstGeom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1D2D4A22-92B1-DF49-94E0-7B499683DD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1636747"/>
            <a:ext cx="7955280" cy="3376825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9FDF8F-2BC5-B148-B3AB-EB02E0A37F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825500"/>
            <a:ext cx="4128920" cy="60642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39" y="509995"/>
            <a:ext cx="1704233" cy="3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ohne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m 22"/>
          <p:cNvSpPr/>
          <p:nvPr userDrawn="1"/>
        </p:nvSpPr>
        <p:spPr>
          <a:xfrm>
            <a:off x="5636102" y="-156500"/>
            <a:ext cx="6101396" cy="4587516"/>
          </a:xfrm>
          <a:prstGeom prst="parallelogram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80DA907E-D17D-D94A-972E-2906DC6F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C81861F6-0B8F-EE43-9C08-0370F4B6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7087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8BE366-A28C-6E44-9AF5-6B33C8D4A13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12">
            <a:extLst>
              <a:ext uri="{FF2B5EF4-FFF2-40B4-BE49-F238E27FC236}">
                <a16:creationId xmlns:a16="http://schemas.microsoft.com/office/drawing/2014/main" id="{6AB4DAF0-705D-4146-962B-9D23D1291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5824" y="426057"/>
            <a:ext cx="1450976" cy="399983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9EB425D-378A-3B44-9FFC-992F5A5D0F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488" y="1460500"/>
            <a:ext cx="7961312" cy="49958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de-DE" dirty="0"/>
              <a:t>Bild durch Klick auf Symbol hinzufügen oder Feld löschen, wenn kein Bild gewünscht wird</a:t>
            </a:r>
          </a:p>
          <a:p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27FF7C5-31D8-D049-986D-000220680208}"/>
              </a:ext>
            </a:extLst>
          </p:cNvPr>
          <p:cNvSpPr txBox="1">
            <a:spLocks/>
          </p:cNvSpPr>
          <p:nvPr userDrawn="1"/>
        </p:nvSpPr>
        <p:spPr>
          <a:xfrm>
            <a:off x="731520" y="890454"/>
            <a:ext cx="7955280" cy="4537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rgbClr val="C00000"/>
                </a:solidFill>
                <a:latin typeface="+mj-lt"/>
              </a:rPr>
              <a:t>Überschrift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40" y="505706"/>
            <a:ext cx="1704233" cy="3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7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D8BE366-A28C-6E44-9AF5-6B33C8D4A13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64" r:id="rId5"/>
    <p:sldLayoutId id="2147483663" r:id="rId6"/>
    <p:sldLayoutId id="2147483657" r:id="rId7"/>
    <p:sldLayoutId id="2147483665" r:id="rId8"/>
    <p:sldLayoutId id="2147483666" r:id="rId9"/>
    <p:sldLayoutId id="2147483667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762941727644499843085760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room.klinikumbielefeld.de/visite-blog.htm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57251-9F96-F741-9410-557986F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198" y="1666719"/>
            <a:ext cx="6395891" cy="2007506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Herausforderungen des </a:t>
            </a:r>
            <a:r>
              <a:rPr lang="de-DE" dirty="0" err="1" smtClean="0"/>
              <a:t>Entlassmanagements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für die Praxis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153393-9B72-4444-94D1-33A96D5B8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367" y="3844578"/>
            <a:ext cx="6400800" cy="139244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Daniela König</a:t>
            </a:r>
          </a:p>
          <a:p>
            <a:r>
              <a:rPr lang="de-DE" dirty="0" smtClean="0"/>
              <a:t>Leitung Sozialdienst</a:t>
            </a:r>
          </a:p>
          <a:p>
            <a:r>
              <a:rPr lang="de-DE" dirty="0" smtClean="0"/>
              <a:t>Klinikum Bielefeld gGmbH,</a:t>
            </a:r>
          </a:p>
          <a:p>
            <a:r>
              <a:rPr lang="de-DE" dirty="0" smtClean="0"/>
              <a:t>Universitätsklinikum OWL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6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E366-A28C-6E44-9AF5-6B33C8D4A13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731520" y="1213659"/>
            <a:ext cx="7955280" cy="4734858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Dipl</a:t>
            </a:r>
            <a:r>
              <a:rPr lang="de-DE" dirty="0" smtClean="0">
                <a:solidFill>
                  <a:schemeClr val="tx1"/>
                </a:solidFill>
              </a:rPr>
              <a:t>.-Sozialarbeiterin (FH), </a:t>
            </a:r>
            <a:r>
              <a:rPr lang="de-DE" dirty="0" smtClean="0">
                <a:solidFill>
                  <a:schemeClr val="tx1"/>
                </a:solidFill>
              </a:rPr>
              <a:t>Gesundheitswissenschaftlerin, </a:t>
            </a:r>
            <a:r>
              <a:rPr lang="de-DE" dirty="0" err="1" smtClean="0">
                <a:solidFill>
                  <a:schemeClr val="tx1"/>
                </a:solidFill>
              </a:rPr>
              <a:t>GuK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prstClr val="black"/>
              </a:solidFill>
            </a:endParaRPr>
          </a:p>
          <a:p>
            <a:r>
              <a:rPr lang="de-DE" b="1" dirty="0" smtClean="0">
                <a:solidFill>
                  <a:prstClr val="black"/>
                </a:solidFill>
              </a:rPr>
              <a:t>Leitung </a:t>
            </a:r>
            <a:r>
              <a:rPr lang="de-DE" b="1" dirty="0" smtClean="0">
                <a:solidFill>
                  <a:prstClr val="black"/>
                </a:solidFill>
              </a:rPr>
              <a:t>Sozialdienst, Universitätsklinikum OWL, Klinikum Bielefeld gGmbH</a:t>
            </a:r>
            <a:r>
              <a:rPr lang="de-DE" dirty="0" smtClean="0">
                <a:solidFill>
                  <a:prstClr val="black"/>
                </a:solidFill>
              </a:rPr>
              <a:t/>
            </a:r>
            <a:br>
              <a:rPr lang="de-DE" dirty="0" smtClean="0">
                <a:solidFill>
                  <a:prstClr val="black"/>
                </a:solidFill>
              </a:rPr>
            </a:br>
            <a:r>
              <a:rPr lang="de-DE" dirty="0" smtClean="0">
                <a:solidFill>
                  <a:prstClr val="black"/>
                </a:solidFill>
              </a:rPr>
              <a:t>daniela.koenig@klinikumbielefeld.de</a:t>
            </a:r>
            <a:endParaRPr lang="de-DE" dirty="0" smtClean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prstClr val="black"/>
                </a:solidFill>
              </a:rPr>
              <a:t>Lehrbeauftragte für Soziale Arbeit an der Fachhochschule Bielefeld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prstClr val="black"/>
                </a:solidFill>
              </a:rPr>
              <a:t>Dozentin für Entlassungsmanagement an der Bielefelder Akademie für Pflegeberufe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prstClr val="black"/>
                </a:solidFill>
              </a:rPr>
              <a:t>Sprecherin der Landesarbeitsgemeinschaft </a:t>
            </a:r>
            <a:r>
              <a:rPr lang="de-DE" dirty="0" smtClean="0">
                <a:solidFill>
                  <a:prstClr val="black"/>
                </a:solidFill>
              </a:rPr>
              <a:t>NRW - Deutsche Vereinigung für Soziale Arbeit im Gesundheitswesen (DVSG</a:t>
            </a:r>
            <a:r>
              <a:rPr lang="de-DE" dirty="0" smtClean="0">
                <a:solidFill>
                  <a:prstClr val="black"/>
                </a:solidFill>
              </a:rPr>
              <a:t>)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prstClr val="black"/>
                </a:solidFill>
              </a:rPr>
              <a:t>Referentin auf Honorarbasis für die DVSG (Seminare, Fortbildungen, Kongresse)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de-DE" sz="1400" dirty="0" smtClean="0">
              <a:solidFill>
                <a:prstClr val="black"/>
              </a:solidFill>
            </a:endParaRPr>
          </a:p>
          <a:p>
            <a:pPr lvl="1" algn="l" defTabSz="914400">
              <a:lnSpc>
                <a:spcPct val="90000"/>
              </a:lnSpc>
              <a:spcBef>
                <a:spcPts val="500"/>
              </a:spcBef>
              <a:defRPr/>
            </a:pPr>
            <a:endParaRPr lang="de-DE" sz="14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Daniela König, M.A.</a:t>
            </a:r>
            <a:endParaRPr lang="de-DE" dirty="0"/>
          </a:p>
        </p:txBody>
      </p:sp>
      <p:pic>
        <p:nvPicPr>
          <p:cNvPr id="6" name="Bild 4" descr="cid:7629417276444998430857609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t="496" b="-496"/>
          <a:stretch/>
        </p:blipFill>
        <p:spPr bwMode="auto">
          <a:xfrm>
            <a:off x="6874626" y="950191"/>
            <a:ext cx="1330036" cy="1254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852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E366-A28C-6E44-9AF5-6B33C8D4A13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731520" y="1636747"/>
            <a:ext cx="7955280" cy="428116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Anteil der Patient*innen mit Bedarf eines </a:t>
            </a:r>
            <a:r>
              <a:rPr lang="de-DE" dirty="0" err="1" smtClean="0"/>
              <a:t>Entlassmanagements</a:t>
            </a:r>
            <a:r>
              <a:rPr lang="de-DE" dirty="0" smtClean="0"/>
              <a:t> steigt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</a:rPr>
              <a:t>s</a:t>
            </a:r>
            <a:r>
              <a:rPr lang="de-DE" sz="1600" dirty="0" smtClean="0">
                <a:latin typeface="+mn-lt"/>
              </a:rPr>
              <a:t>inkende Behandlungszahlen seit 2020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konstante absolute Fallzahlen im Sozialdienst (eigene Erhebung)</a:t>
            </a:r>
            <a:endParaRPr lang="de-DE" sz="17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zunehmend komplexe Versorgungsbedarfe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pandemiebedingt: Wegfall von Versorgungsstrukturen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bestehende Missstände sind sichtbarer geworden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„Patienten, die durchfallen, fallen noch mehr und noch schneller durch“ (Schörmann et al., 2022)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(</a:t>
            </a:r>
            <a:r>
              <a:rPr lang="de-DE" sz="1600" dirty="0" err="1" smtClean="0">
                <a:latin typeface="+mn-lt"/>
              </a:rPr>
              <a:t>psycho</a:t>
            </a:r>
            <a:r>
              <a:rPr lang="de-DE" sz="1600" dirty="0" smtClean="0">
                <a:latin typeface="+mn-lt"/>
              </a:rPr>
              <a:t>)soziale Schwierigkeiten verzögern die Entlassung</a:t>
            </a:r>
            <a:endParaRPr lang="de-DE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zunehmende Überforderung (pflegender) Angehöriger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Ambulantisierung</a:t>
            </a:r>
            <a:r>
              <a:rPr lang="de-DE" dirty="0" smtClean="0"/>
              <a:t> bringt ggf. neue Anforderungen an Versorgungsstrukturen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fehlende </a:t>
            </a:r>
            <a:r>
              <a:rPr lang="de-DE" dirty="0" smtClean="0"/>
              <a:t>ambulante Beratungsstrukturen, besonders im ländlichen Bereich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fehlende sektorenübergreifende </a:t>
            </a:r>
            <a:r>
              <a:rPr lang="de-DE" dirty="0" smtClean="0">
                <a:latin typeface="+mn-lt"/>
              </a:rPr>
              <a:t>Beratung/Begleitung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sektorenübergreifender Fachkräftemangel 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(</a:t>
            </a:r>
            <a:r>
              <a:rPr lang="de-DE" dirty="0" smtClean="0"/>
              <a:t>große) Lücken </a:t>
            </a:r>
            <a:r>
              <a:rPr lang="de-DE" dirty="0"/>
              <a:t>in der Versorgungslandschaft außerhalb des </a:t>
            </a:r>
            <a:r>
              <a:rPr lang="de-DE" dirty="0" smtClean="0"/>
              <a:t>Krankenhauses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31839" y="825500"/>
            <a:ext cx="5926656" cy="606425"/>
          </a:xfrm>
        </p:spPr>
        <p:txBody>
          <a:bodyPr>
            <a:normAutofit/>
          </a:bodyPr>
          <a:lstStyle/>
          <a:p>
            <a:r>
              <a:rPr lang="de-DE" dirty="0" smtClean="0"/>
              <a:t>Ausgangssituation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15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E366-A28C-6E44-9AF5-6B33C8D4A13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731520" y="1431925"/>
            <a:ext cx="7955280" cy="44859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Zeit: frühzeitige Identifikation und </a:t>
            </a:r>
            <a:r>
              <a:rPr lang="de-DE" dirty="0"/>
              <a:t>E</a:t>
            </a:r>
            <a:r>
              <a:rPr lang="de-DE" dirty="0" smtClean="0"/>
              <a:t>inleitung von Maßnahmen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Verantwortlichkeiten, </a:t>
            </a:r>
            <a:r>
              <a:rPr lang="de-DE" dirty="0" smtClean="0"/>
              <a:t>personelle Ressourcen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Bürokratischer Aufwand (z.B. Einwilligung zum </a:t>
            </a:r>
            <a:r>
              <a:rPr lang="de-DE" dirty="0" err="1" smtClean="0"/>
              <a:t>Entlassmanagement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Unterstützung durch die Krankenkasse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Unterschiede bei den Zuständigkeiten in den einzelnen Krankenhäusern (Patientenmanagement, Sozialdienst, </a:t>
            </a:r>
            <a:r>
              <a:rPr lang="de-DE" dirty="0" err="1" smtClean="0"/>
              <a:t>Casemanagement</a:t>
            </a:r>
            <a:r>
              <a:rPr lang="de-DE" dirty="0" smtClean="0"/>
              <a:t>, </a:t>
            </a:r>
            <a:r>
              <a:rPr lang="de-DE" dirty="0" err="1" smtClean="0"/>
              <a:t>Entlassmanagement</a:t>
            </a:r>
            <a:r>
              <a:rPr lang="de-DE" dirty="0" smtClean="0"/>
              <a:t>…)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/>
              <a:t>12 von 16 Bundesländern ist der Sozialdienst im Krankenhaus im Landeskrankenhausgesetz </a:t>
            </a:r>
            <a:r>
              <a:rPr lang="de-DE" dirty="0" smtClean="0"/>
              <a:t>beschrieben: Qualifikation </a:t>
            </a:r>
            <a:r>
              <a:rPr lang="de-DE" dirty="0"/>
              <a:t>und personelle Ausstattung bleiben dabei meist </a:t>
            </a:r>
            <a:r>
              <a:rPr lang="de-DE" dirty="0" smtClean="0"/>
              <a:t>unerwähnt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Zuständigkeit </a:t>
            </a:r>
            <a:r>
              <a:rPr lang="de-DE" dirty="0" smtClean="0">
                <a:latin typeface="+mn-lt"/>
              </a:rPr>
              <a:t>des Sozialdienstes </a:t>
            </a:r>
            <a:r>
              <a:rPr lang="de-DE" dirty="0" smtClean="0">
                <a:latin typeface="+mn-lt"/>
              </a:rPr>
              <a:t>u</a:t>
            </a:r>
            <a:r>
              <a:rPr lang="de-DE" dirty="0" smtClean="0"/>
              <a:t>.a. </a:t>
            </a:r>
            <a:r>
              <a:rPr lang="de-DE" dirty="0" smtClean="0">
                <a:latin typeface="+mn-lt"/>
              </a:rPr>
              <a:t>endet </a:t>
            </a:r>
            <a:r>
              <a:rPr lang="de-DE" dirty="0" smtClean="0">
                <a:latin typeface="+mn-lt"/>
              </a:rPr>
              <a:t>in der Regel an der Tür des </a:t>
            </a:r>
            <a:r>
              <a:rPr lang="de-DE" dirty="0" smtClean="0">
                <a:latin typeface="+mn-lt"/>
              </a:rPr>
              <a:t>Krankenhauses</a:t>
            </a:r>
            <a:endParaRPr lang="de-DE" dirty="0" smtClean="0">
              <a:latin typeface="+mn-lt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31838" y="825500"/>
            <a:ext cx="7181877" cy="606425"/>
          </a:xfrm>
        </p:spPr>
        <p:txBody>
          <a:bodyPr>
            <a:normAutofit/>
          </a:bodyPr>
          <a:lstStyle/>
          <a:p>
            <a:r>
              <a:rPr lang="de-DE" dirty="0" smtClean="0"/>
              <a:t>Rahmenbedingungen für </a:t>
            </a:r>
            <a:r>
              <a:rPr lang="de-DE" dirty="0" err="1" smtClean="0"/>
              <a:t>Entlassmanagement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1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E366-A28C-6E44-9AF5-6B33C8D4A13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731520" y="1636747"/>
            <a:ext cx="7955280" cy="4045596"/>
          </a:xfrm>
        </p:spPr>
        <p:txBody>
          <a:bodyPr>
            <a:normAutofit lnSpcReduction="10000"/>
          </a:bodyPr>
          <a:lstStyle/>
          <a:p>
            <a:pPr marL="285750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unterstützt die (frühzeitige) Identifikation von Versorgungsbedarfen </a:t>
            </a:r>
          </a:p>
          <a:p>
            <a:pPr marL="285750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kann die Kommunikation mit Leistungsträgern und Leistungserbringern verbessern</a:t>
            </a:r>
            <a:endParaRPr lang="de-DE" dirty="0" smtClean="0">
              <a:solidFill>
                <a:schemeClr val="bg2">
                  <a:lumMod val="65000"/>
                </a:schemeClr>
              </a:solidFill>
              <a:latin typeface="Calibri" panose="020F0502020204030204"/>
              <a:cs typeface="+mn-cs"/>
            </a:endParaRPr>
          </a:p>
          <a:p>
            <a:pPr marL="285750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erfordert neue 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Definition </a:t>
            </a:r>
            <a:r>
              <a:rPr lang="de-DE" dirty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der internen und sektorenübergreifenden 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Prozesse </a:t>
            </a:r>
            <a:endParaRPr lang="de-DE" dirty="0" smtClean="0">
              <a:solidFill>
                <a:schemeClr val="bg2">
                  <a:lumMod val="65000"/>
                </a:schemeClr>
              </a:solidFill>
              <a:latin typeface="Calibri" panose="020F0502020204030204"/>
              <a:cs typeface="+mn-cs"/>
            </a:endParaRPr>
          </a:p>
          <a:p>
            <a:pPr marL="285750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erfordert eine Festlegung 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der Verantwortlichkeiten im multiprofessionellen Team</a:t>
            </a:r>
          </a:p>
          <a:p>
            <a:pPr marL="228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ermöglicht eine multiprofessionelle 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Dokumentation 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und Transparenz 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der Prozesse</a:t>
            </a:r>
          </a:p>
          <a:p>
            <a:pPr marL="228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erfordert Entscheidung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: zentrale vs. </a:t>
            </a:r>
            <a:r>
              <a:rPr lang="de-DE" dirty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d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ezentrale Steuerung (besonders im Bereich der Überleitung, Hilfsmittelversorgung, HomeCare…)</a:t>
            </a:r>
          </a:p>
          <a:p>
            <a:pPr marL="228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zeigt auf: Tempo 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ist an vielen Stellen unterschiedlich (menschlich sowie technisch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)</a:t>
            </a:r>
          </a:p>
          <a:p>
            <a:pPr marL="228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erfordert Kompatibilität der einzelnen digitalen Anwendungen</a:t>
            </a:r>
            <a:endParaRPr lang="de-DE" dirty="0" smtClean="0">
              <a:solidFill>
                <a:schemeClr val="bg2">
                  <a:lumMod val="65000"/>
                </a:schemeClr>
              </a:solidFill>
              <a:latin typeface="Calibri" panose="020F0502020204030204"/>
              <a:cs typeface="+mn-c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ersetzt/schafft 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  <a:latin typeface="Calibri" panose="020F0502020204030204"/>
                <a:cs typeface="+mn-cs"/>
              </a:rPr>
              <a:t>keine Versorgungsressourcen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31839" y="825500"/>
            <a:ext cx="7035424" cy="606425"/>
          </a:xfrm>
        </p:spPr>
        <p:txBody>
          <a:bodyPr>
            <a:normAutofit/>
          </a:bodyPr>
          <a:lstStyle/>
          <a:p>
            <a:r>
              <a:rPr lang="de-DE" dirty="0" smtClean="0"/>
              <a:t>Digitalisierung im Kontext des Entlassmanagements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21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Daniela König, 26.10.2022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E366-A28C-6E44-9AF5-6B33C8D4A13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Deutsche </a:t>
            </a:r>
            <a:r>
              <a:rPr lang="de-DE" dirty="0"/>
              <a:t>Vereinigung für Soziale Arbeit im Gesundheitswesen/DVSG (</a:t>
            </a:r>
            <a:r>
              <a:rPr lang="de-DE" dirty="0" smtClean="0"/>
              <a:t>2022</a:t>
            </a:r>
            <a:r>
              <a:rPr lang="de-DE" dirty="0"/>
              <a:t>): </a:t>
            </a:r>
            <a:r>
              <a:rPr lang="de-DE" dirty="0" err="1"/>
              <a:t>Entlassmanagement</a:t>
            </a:r>
            <a:r>
              <a:rPr lang="de-DE" dirty="0"/>
              <a:t> durch Soziale Arbeit </a:t>
            </a:r>
            <a:r>
              <a:rPr lang="de-DE" dirty="0" smtClean="0"/>
              <a:t>in </a:t>
            </a:r>
            <a:r>
              <a:rPr lang="de-DE" dirty="0"/>
              <a:t>Krankenhäusern und </a:t>
            </a:r>
            <a:r>
              <a:rPr lang="de-DE" dirty="0" smtClean="0"/>
              <a:t>Rehabilitationskliniken; https</a:t>
            </a:r>
            <a:r>
              <a:rPr lang="de-DE" dirty="0"/>
              <a:t>://dvsg.org/fileadmin/user_upload/DVSG/Veroeffentlichungen/Positionen/DVSG-Positionspapier-Entlassungsmanagement-2022-05.pdf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Schörmann, C. et al. (</a:t>
            </a:r>
            <a:r>
              <a:rPr lang="de-DE" dirty="0"/>
              <a:t>2022): Die Pandemie als Digitalisierungsschub? </a:t>
            </a:r>
            <a:r>
              <a:rPr lang="de-DE" dirty="0" smtClean="0"/>
              <a:t>I</a:t>
            </a:r>
            <a:r>
              <a:rPr lang="de-DE" dirty="0" smtClean="0"/>
              <a:t>n: Forum </a:t>
            </a:r>
            <a:r>
              <a:rPr lang="de-DE" dirty="0" err="1" smtClean="0"/>
              <a:t>sozialarbeit</a:t>
            </a:r>
            <a:r>
              <a:rPr lang="de-DE" dirty="0" smtClean="0"/>
              <a:t> + </a:t>
            </a:r>
            <a:r>
              <a:rPr lang="de-DE" dirty="0" err="1" smtClean="0"/>
              <a:t>gesundheit</a:t>
            </a:r>
            <a:r>
              <a:rPr lang="de-DE" dirty="0" smtClean="0"/>
              <a:t> (4/2022), Berlin: DVSG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König, D., Rademaker, A. (2022): Der Krankenhaussozialdienst am Klinikum </a:t>
            </a:r>
            <a:r>
              <a:rPr lang="de-DE" dirty="0"/>
              <a:t>Bielefeld – </a:t>
            </a:r>
            <a:r>
              <a:rPr lang="de-DE" dirty="0" smtClean="0"/>
              <a:t>Aufgaben, Schnittstellen und neue Herausforderungen. In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newsroom.klinikumbielefeld.de/visite-blog.html</a:t>
            </a:r>
            <a:r>
              <a:rPr lang="de-DE" dirty="0" smtClean="0"/>
              <a:t>; 06.10.2022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Literaturhinweise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610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DortmundTourismus">
      <a:dk1>
        <a:sysClr val="windowText" lastClr="000000"/>
      </a:dk1>
      <a:lt1>
        <a:sysClr val="window" lastClr="FFFFFF"/>
      </a:lt1>
      <a:dk2>
        <a:srgbClr val="E3001B"/>
      </a:dk2>
      <a:lt2>
        <a:srgbClr val="FFFFFF"/>
      </a:lt2>
      <a:accent1>
        <a:srgbClr val="E3001B"/>
      </a:accent1>
      <a:accent2>
        <a:srgbClr val="006FB4"/>
      </a:accent2>
      <a:accent3>
        <a:srgbClr val="269D2E"/>
      </a:accent3>
      <a:accent4>
        <a:srgbClr val="FE9F1A"/>
      </a:accent4>
      <a:accent5>
        <a:srgbClr val="EEEEEE"/>
      </a:accent5>
      <a:accent6>
        <a:srgbClr val="CB0009"/>
      </a:accent6>
      <a:hlink>
        <a:srgbClr val="E3001B"/>
      </a:hlink>
      <a:folHlink>
        <a:srgbClr val="CB0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313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Bildschirmpräsentation (4:3)</PresentationFormat>
  <Paragraphs>73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Office-Design</vt:lpstr>
      <vt:lpstr> Herausforderungen des Entlassmanagements  für die Praxis 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DORTMUND</dc:title>
  <dc:creator>Franziska</dc:creator>
  <cp:lastModifiedBy>KOENIG, DANIELA</cp:lastModifiedBy>
  <cp:revision>98</cp:revision>
  <cp:lastPrinted>2021-11-03T14:32:15Z</cp:lastPrinted>
  <dcterms:created xsi:type="dcterms:W3CDTF">2015-09-04T06:15:39Z</dcterms:created>
  <dcterms:modified xsi:type="dcterms:W3CDTF">2022-10-06T11:36:58Z</dcterms:modified>
</cp:coreProperties>
</file>