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2" r:id="rId2"/>
    <p:sldId id="779" r:id="rId3"/>
    <p:sldId id="1060" r:id="rId4"/>
    <p:sldId id="1061" r:id="rId5"/>
    <p:sldId id="1062" r:id="rId6"/>
    <p:sldId id="1063" r:id="rId7"/>
    <p:sldId id="1064" r:id="rId8"/>
    <p:sldId id="958" r:id="rId9"/>
    <p:sldId id="1059" r:id="rId10"/>
    <p:sldId id="846" r:id="rId11"/>
    <p:sldId id="833" r:id="rId12"/>
    <p:sldId id="1065" r:id="rId13"/>
    <p:sldId id="841" r:id="rId14"/>
    <p:sldId id="821" r:id="rId15"/>
    <p:sldId id="831" r:id="rId16"/>
  </p:sldIdLst>
  <p:sldSz cx="9144000" cy="6858000" type="screen4x3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/>
    <p:restoredTop sz="94923"/>
  </p:normalViewPr>
  <p:slideViewPr>
    <p:cSldViewPr snapToGrid="0" snapToObjects="1" showGuides="1">
      <p:cViewPr varScale="1">
        <p:scale>
          <a:sx n="83" d="100"/>
          <a:sy n="83" d="100"/>
        </p:scale>
        <p:origin x="1464" y="72"/>
      </p:cViewPr>
      <p:guideLst>
        <p:guide orient="horz" pos="1275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F7ED15C-2D3A-A449-B0E5-9BE9437228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7E22E0-5101-964B-B881-49CAE3BC7D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3143FF1-92C7-5F44-A547-ABA3C41DA623}" type="datetime1">
              <a:rPr lang="de-DE" altLang="de-DE"/>
              <a:pPr>
                <a:defRPr/>
              </a:pPr>
              <a:t>06.05.2021</a:t>
            </a:fld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08A3A9-2848-C74D-8DDD-47A5AC650A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5010CC-7F0A-A14C-9FE7-4504BDE210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D572844-A565-1D4D-A538-E46515AF474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1A74FA9-5994-5544-A006-009D3133F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6151BA-3556-104F-9985-E511BCB998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EA703FC-CF80-A74E-939E-454C547C754A}" type="datetime1">
              <a:rPr lang="de-DE" altLang="de-DE"/>
              <a:pPr>
                <a:defRPr/>
              </a:pPr>
              <a:t>06.05.2021</a:t>
            </a:fld>
            <a:endParaRPr lang="de-DE" alt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12352266-0781-4340-9ADC-D3FBA17466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5FE7388A-893A-8A47-A3C8-EA7868FD0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6ADAC9-86A4-B541-8313-347289C197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9D0609-830C-314C-BE8E-B38BB3EC4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8BAB211-93D0-624E-8BB6-F28D628A9DB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Bspw.</a:t>
            </a:r>
            <a:r>
              <a:rPr lang="de-DE" baseline="0" dirty="0" smtClean="0"/>
              <a:t> Patient kommt zum Arzt, Befunde anderer Einrichtungen liegen noch nicht vor ODER Probleme zwischen den Sektoren (Klinik – ambulanter Bereich – Verfügbarkeit)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AB211-93D0-624E-8BB6-F28D628A9DB0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8873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8F6F0C-F916-9842-AE18-14DEF3A9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9575BC-7A6C-9C4A-A31D-AA723D05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4319AB-B3E7-D34E-886F-51CB1F61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6786-A68C-7B43-B1A6-AFE12E892D4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6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360DC5-F8E4-7F40-BF65-047E2FCD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80D877-D207-B749-A1D2-60B42225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A9427A-E694-4542-B742-0285B360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27D3D-EC2A-7E40-A1C1-27C47CE908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07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206806-289D-3446-8661-A759B390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E1101F-0D4C-D846-8C74-64DCC740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43464C-68C5-714E-A3CD-7871302A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8CEAF-5DFE-AA40-BEBE-0A7C892EEF0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566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0B2CA0-3BF5-9246-B97E-B1191C13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C55813-E451-274A-A186-AB907B44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58BE04-C205-9D4A-9A67-D57D2361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08D75-04C9-924B-BFC1-4B94DDB4B2E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480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7C287E-780E-CD41-9834-6AEB8182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88B421-4D20-9645-B6DA-94DE1D57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2CE465-CE7F-9449-A1DA-A9A3E931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8E0C0-F09C-9343-B51F-F18F54843D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347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6D7B4032-7E9D-CE4C-B685-7ADF8D0F67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DA7F45B-C05A-3149-9939-4EC015DA4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88BC92A-EBB5-1849-98FD-492AE7C9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627D3-6EB0-7A4C-A1EE-F13A7A4BC9F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36458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2D5A703-2929-3945-BDD1-BCC346A7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4F49ECD-F5F8-D040-9F9E-4AC53FD7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6C4CA494-9C7A-B644-AD75-CE44F99B0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B6EE5-0AB3-0749-AE06-B867F138BA2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72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EA4A93B8-10D4-E043-BD45-9ADDFF89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2DA84CA-71B7-7F47-B7C2-0FDAD8A5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12E47B0-3FB5-CA44-A6B2-A0731BC2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53325-6D31-1747-861C-33839E400C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584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9582CBA-95ED-2641-8D2C-D7030DC8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Avenir Light" panose="020B0402020203020204" pitchFamily="34" charset="77"/>
              </a:defRPr>
            </a:lvl1pPr>
          </a:lstStyle>
          <a:p>
            <a:pPr>
              <a:defRPr/>
            </a:pPr>
            <a:fld id="{D5FA388C-A08A-6848-9845-BC8EB74A40F3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hteck 8">
            <a:extLst>
              <a:ext uri="{FF2B5EF4-FFF2-40B4-BE49-F238E27FC236}">
                <a16:creationId xmlns:a16="http://schemas.microsoft.com/office/drawing/2014/main" id="{ED6F41D6-7000-0C49-A1F6-53643CA22A6E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8355806" y="6174582"/>
            <a:ext cx="1119187" cy="2476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i="1" dirty="0">
                <a:solidFill>
                  <a:srgbClr val="7F7F7F"/>
                </a:solidFill>
                <a:latin typeface="Avenir Light" panose="020B0402020203020204" pitchFamily="34" charset="77"/>
              </a:rPr>
              <a:t>© SKG e.V. 2020</a:t>
            </a:r>
            <a:endParaRPr lang="de-DE" altLang="de-DE" sz="1000" i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1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858472F-5FD5-5C49-AEBA-65CF9CF3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584A7FA-573D-6D41-9B08-E257FCF9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BC679E21-3BCC-8B4A-9D77-03FC2CFB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897F4-B20A-A145-ADDF-8D5A59EBB6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2580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45130E16-3003-8A47-B6F2-F0D14B58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1AF72C2-7406-F541-B81C-63CDE0C8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4D32C8C-3599-034D-9B16-B7286007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2657-98F8-B049-BC81-D1D6A16F9A8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793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1 Auftragsdaten\SKG\SKG-Onkolotse\SKG-40055-10-Onkolotse-Briefbogen\Links\SKG-40055-10-Onkolotse-Briefbogen2.jpg">
            <a:extLst>
              <a:ext uri="{FF2B5EF4-FFF2-40B4-BE49-F238E27FC236}">
                <a16:creationId xmlns:a16="http://schemas.microsoft.com/office/drawing/2014/main" id="{901F73DD-4158-EB41-B4F0-DC3CD2B987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/>
          <a:stretch>
            <a:fillRect/>
          </a:stretch>
        </p:blipFill>
        <p:spPr bwMode="auto">
          <a:xfrm>
            <a:off x="0" y="4365625"/>
            <a:ext cx="9144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>
            <a:extLst>
              <a:ext uri="{FF2B5EF4-FFF2-40B4-BE49-F238E27FC236}">
                <a16:creationId xmlns:a16="http://schemas.microsoft.com/office/drawing/2014/main" id="{24626368-3341-1246-857B-6FAA4BA3DC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922108"/>
            <a:ext cx="6972300" cy="8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Textplatzhalter 2">
            <a:extLst>
              <a:ext uri="{FF2B5EF4-FFF2-40B4-BE49-F238E27FC236}">
                <a16:creationId xmlns:a16="http://schemas.microsoft.com/office/drawing/2014/main" id="{CD397AC6-5A1A-4C43-BE3B-75A5A188E3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070100"/>
            <a:ext cx="822960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C10605-CD5D-2949-BBC3-1C47700E7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chemeClr val="tx1"/>
                </a:solidFill>
                <a:latin typeface="Avenir Light" panose="020B0402020203020204" pitchFamily="34" charset="77"/>
                <a:ea typeface="ＭＳ Ｐゴシック" charset="-128"/>
              </a:defRPr>
            </a:lvl1pPr>
          </a:lstStyle>
          <a:p>
            <a:pPr>
              <a:defRPr/>
            </a:pPr>
            <a:fld id="{079843F1-9AAD-E14C-9359-DB9477ABF9C9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0" name="Picture 2" descr="D:\01 Auftragsdaten\SKG\SKG-Onkolotse\SKG-40055-10-Onkolotse-Logo\SKG-XXXXX-10-Onkolotse-Logo-Kopie.jpg">
            <a:extLst>
              <a:ext uri="{FF2B5EF4-FFF2-40B4-BE49-F238E27FC236}">
                <a16:creationId xmlns:a16="http://schemas.microsoft.com/office/drawing/2014/main" id="{1A0824B8-9371-5F45-8F30-21D096A42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60350"/>
            <a:ext cx="1295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8">
            <a:extLst>
              <a:ext uri="{FF2B5EF4-FFF2-40B4-BE49-F238E27FC236}">
                <a16:creationId xmlns:a16="http://schemas.microsoft.com/office/drawing/2014/main" id="{7751B67F-81C5-EF41-8F29-6B3C6373AB3E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8355806" y="6174582"/>
            <a:ext cx="1119187" cy="2476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i="1" dirty="0">
                <a:solidFill>
                  <a:srgbClr val="7F7F7F"/>
                </a:solidFill>
                <a:latin typeface="Avenir Light" panose="020B0402020203020204" pitchFamily="34" charset="77"/>
              </a:rPr>
              <a:t>© SKG e.V. 2020</a:t>
            </a:r>
            <a:endParaRPr lang="de-DE" altLang="de-DE" sz="1000" i="1" dirty="0">
              <a:solidFill>
                <a:srgbClr val="7F7F7F"/>
              </a:solidFill>
            </a:endParaRP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6C0F1CF-280B-C44F-8CC5-F04E800B56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52412" y="209066"/>
            <a:ext cx="1981203" cy="4828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charset="0"/>
          <a:ea typeface="ＭＳ Ｐゴシック" charset="-128"/>
          <a:cs typeface="Verdan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charset="0"/>
          <a:ea typeface="ＭＳ Ｐゴシック" charset="-128"/>
          <a:cs typeface="Verdan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charset="0"/>
          <a:ea typeface="ＭＳ Ｐゴシック" charset="-128"/>
          <a:cs typeface="Verdan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Verdana" charset="0"/>
          <a:ea typeface="ＭＳ Ｐゴシック" charset="-128"/>
          <a:cs typeface="Verdan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/>
          <a:ea typeface="ＭＳ Ｐゴシック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01 Auftragsdaten\SKG\SKG-Onkolotse\SKG-40055-10-Onkolotse-Briefbogen\Links\SKG-40055-10-Onkolotse-Briefbogen2.jpg">
            <a:extLst>
              <a:ext uri="{FF2B5EF4-FFF2-40B4-BE49-F238E27FC236}">
                <a16:creationId xmlns:a16="http://schemas.microsoft.com/office/drawing/2014/main" id="{0128C287-4165-DF46-B5EC-E995C7DE5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/>
          <a:stretch>
            <a:fillRect/>
          </a:stretch>
        </p:blipFill>
        <p:spPr bwMode="auto">
          <a:xfrm>
            <a:off x="0" y="4410075"/>
            <a:ext cx="9144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Foliennummernplatzhalter 3">
            <a:extLst>
              <a:ext uri="{FF2B5EF4-FFF2-40B4-BE49-F238E27FC236}">
                <a16:creationId xmlns:a16="http://schemas.microsoft.com/office/drawing/2014/main" id="{298B24BB-7DCE-2345-8E8A-CA7127B2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DEA62A-49F3-CC45-9027-7122C8CFC525}" type="slidenum">
              <a:rPr lang="de-DE" altLang="de-DE" sz="1200" smtClean="0">
                <a:solidFill>
                  <a:srgbClr val="898989"/>
                </a:solidFill>
                <a:latin typeface="Constantia" panose="02030602050306030303" pitchFamily="18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de-DE" altLang="de-DE" sz="1200">
              <a:solidFill>
                <a:srgbClr val="898989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8845C44-DDDB-D441-AB23-20D5347BD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128713"/>
            <a:ext cx="8211767" cy="4052887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b="1" dirty="0">
                <a:solidFill>
                  <a:schemeClr val="bg1">
                    <a:lumMod val="75000"/>
                  </a:schemeClr>
                </a:solidFill>
                <a:latin typeface="Avenir Light" panose="020B0402020203020204" pitchFamily="34" charset="77"/>
                <a:ea typeface="ＭＳ Ｐゴシック" panose="020B0600070205080204" pitchFamily="34" charset="-128"/>
              </a:rPr>
              <a:t>Projekt OSCAR</a:t>
            </a:r>
            <a: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  <a:t/>
            </a:r>
            <a:b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</a:br>
            <a: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  <a:t/>
            </a:r>
            <a:b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</a:br>
            <a: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  <a:t>Warum engagiert sich die Sächsische Krebsgesellschaft e.V. im Projekt OSCAR und bei der Ausbildung von Social Care Nurses?</a:t>
            </a:r>
            <a:b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</a:br>
            <a: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  <a:t/>
            </a:r>
            <a:b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</a:br>
            <a: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  <a:t/>
            </a:r>
            <a:b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</a:br>
            <a: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  <a:t/>
            </a:r>
            <a:br>
              <a:rPr lang="de-DE" altLang="de-DE" sz="2400" dirty="0">
                <a:latin typeface="Avenir Light" panose="020B0402020203020204" pitchFamily="34" charset="77"/>
                <a:ea typeface="ＭＳ Ｐゴシック" panose="020B0600070205080204" pitchFamily="34" charset="-128"/>
              </a:rPr>
            </a:br>
            <a:r>
              <a:rPr lang="de-DE" altLang="de-DE" sz="1200" dirty="0">
                <a:solidFill>
                  <a:schemeClr val="bg1">
                    <a:lumMod val="50000"/>
                  </a:schemeClr>
                </a:solidFill>
                <a:latin typeface="Avenir Light" panose="020B0402020203020204" pitchFamily="34" charset="77"/>
                <a:ea typeface="ＭＳ Ｐゴシック" panose="020B0600070205080204" pitchFamily="34" charset="-128"/>
              </a:rPr>
              <a:t>BKK innovativ, 06. Mai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E7D298-A371-0548-8828-92E79E68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pic>
        <p:nvPicPr>
          <p:cNvPr id="8" name="Grafik 7" descr="Ein Bild, das Computer, Tisch enthält.&#10;&#10;Automatisch generierte Beschreibung">
            <a:extLst>
              <a:ext uri="{FF2B5EF4-FFF2-40B4-BE49-F238E27FC236}">
                <a16:creationId xmlns:a16="http://schemas.microsoft.com/office/drawing/2014/main" id="{2C3B67C5-A285-804E-A8DA-BB58961D06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629" y="4669971"/>
            <a:ext cx="2917372" cy="2188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FF03952-3BC5-424E-82BE-248CB71329F0}"/>
              </a:ext>
            </a:extLst>
          </p:cNvPr>
          <p:cNvSpPr/>
          <p:nvPr/>
        </p:nvSpPr>
        <p:spPr>
          <a:xfrm>
            <a:off x="463826" y="2029274"/>
            <a:ext cx="80752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DE" altLang="de-DE" sz="2000" b="1" dirty="0">
                <a:latin typeface="Avenir Light" panose="020B0402020203020204" pitchFamily="34" charset="77"/>
              </a:rPr>
              <a:t>Rahmenbedingungen</a:t>
            </a:r>
          </a:p>
          <a:p>
            <a:pPr>
              <a:spcBef>
                <a:spcPts val="0"/>
              </a:spcBef>
            </a:pPr>
            <a:endParaRPr lang="de-DE" altLang="de-DE" sz="1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venir Light" panose="020B0402020203020204" pitchFamily="34" charset="77"/>
              </a:rPr>
              <a:t>Rechtliche und sozialrechtliche Fragestellungen (SGB V, SGB IX, SGBXI)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altLang="de-DE" sz="2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venir Light" panose="020B0402020203020204" pitchFamily="34" charset="77"/>
              </a:rPr>
              <a:t>Das Versorgungsnetz der Onkologie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altLang="de-DE" sz="2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venir Light" panose="020B0402020203020204" pitchFamily="34" charset="77"/>
              </a:rPr>
              <a:t>Die Arbeit der Tumorberatungsstellen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altLang="de-DE" sz="2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venir Light" panose="020B0402020203020204" pitchFamily="34" charset="77"/>
              </a:rPr>
              <a:t>Die Versorgung mit Heil- und Hilfsmitteln</a:t>
            </a:r>
          </a:p>
          <a:p>
            <a:pPr>
              <a:spcBef>
                <a:spcPts val="0"/>
              </a:spcBef>
            </a:pPr>
            <a:endParaRPr lang="de-DE" altLang="de-DE" sz="2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altLang="de-DE" sz="2000" dirty="0">
                <a:latin typeface="Avenir Light" panose="020B0402020203020204" pitchFamily="34" charset="77"/>
              </a:rPr>
              <a:t>Netzwerkbildung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altLang="de-DE" sz="2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altLang="de-DE" sz="2000" dirty="0">
              <a:latin typeface="Avenir Light" panose="020B0402020203020204" pitchFamily="34" charset="77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E38211F-2A4E-694F-B684-793173FF1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108"/>
            <a:ext cx="8348870" cy="863733"/>
          </a:xfrm>
        </p:spPr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OSCAR: Social Care Nurse-Weiterbildung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Wichtige Themen der Weiterbildung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833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>
            <a:extLst>
              <a:ext uri="{FF2B5EF4-FFF2-40B4-BE49-F238E27FC236}">
                <a16:creationId xmlns:a16="http://schemas.microsoft.com/office/drawing/2014/main" id="{8744A97C-8EC4-5C43-B0D0-787C12A77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26" y="2028616"/>
            <a:ext cx="851104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de-DE" altLang="de-DE" b="1" dirty="0">
                <a:latin typeface="Avenir Light" panose="020B0402020203020204" pitchFamily="34" charset="77"/>
              </a:rPr>
              <a:t>Onkologische Themen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Psychoonkologie 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Bedürfnisse und Erwartungen von Betroffenen</a:t>
            </a:r>
            <a:r>
              <a:rPr lang="de-DE" altLang="de-DE" sz="900" dirty="0">
                <a:latin typeface="Avenir Light" panose="020B0402020203020204" pitchFamily="34" charset="77"/>
              </a:rPr>
              <a:t> </a:t>
            </a:r>
            <a:r>
              <a:rPr lang="de-DE" altLang="de-DE" dirty="0">
                <a:latin typeface="Avenir Light" panose="020B0402020203020204" pitchFamily="34" charset="77"/>
              </a:rPr>
              <a:t>und Angehörigen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Behandlungsbegleitende Unterstützung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Besonderheiten beim Umgang mit Kindern krebskranker Eltern</a:t>
            </a:r>
          </a:p>
          <a:p>
            <a:pPr>
              <a:spcBef>
                <a:spcPts val="0"/>
              </a:spcBef>
              <a:buNone/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Suchen, Finden und Bewerten von Informationen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 err="1">
                <a:latin typeface="Avenir Light" panose="020B0402020203020204" pitchFamily="34" charset="77"/>
              </a:rPr>
              <a:t>MedUpdate</a:t>
            </a:r>
            <a:endParaRPr lang="de-DE" altLang="de-DE" dirty="0">
              <a:latin typeface="Avenir Light" panose="020B0402020203020204" pitchFamily="34" charset="77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E7D298-A371-0548-8828-92E79E68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pic>
        <p:nvPicPr>
          <p:cNvPr id="8" name="Grafik 7" descr="Ein Bild, das Computer, Tisch enthält.&#10;&#10;Automatisch generierte Beschreibung">
            <a:extLst>
              <a:ext uri="{FF2B5EF4-FFF2-40B4-BE49-F238E27FC236}">
                <a16:creationId xmlns:a16="http://schemas.microsoft.com/office/drawing/2014/main" id="{2C3B67C5-A285-804E-A8DA-BB58961D06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629" y="4669971"/>
            <a:ext cx="2917372" cy="218802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2CB8D30-D037-4C43-9312-4D51C330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108"/>
            <a:ext cx="8348870" cy="863733"/>
          </a:xfrm>
        </p:spPr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OSCAR: Social Care Nurse-Weiterbildung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Wichtige Themen der Weiterbildung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692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>
            <a:extLst>
              <a:ext uri="{FF2B5EF4-FFF2-40B4-BE49-F238E27FC236}">
                <a16:creationId xmlns:a16="http://schemas.microsoft.com/office/drawing/2014/main" id="{8744A97C-8EC4-5C43-B0D0-787C12A77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26" y="2028616"/>
            <a:ext cx="851104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de-DE" altLang="de-DE" b="1" dirty="0">
                <a:latin typeface="Avenir Light" panose="020B0402020203020204" pitchFamily="34" charset="77"/>
              </a:rPr>
              <a:t>Begleitung, Kommunikation und Gesprächsführung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Rolle des Beraters in Entscheidungssituationen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Problemlösen und Entscheiden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Kommunikation mit Patient*innen und ihren Angehörigen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Kommunikationspräferenzen des Patienten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Soziale Kompetenz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Umgang mit schwierigen Situationen und </a:t>
            </a:r>
            <a:br>
              <a:rPr lang="de-DE" altLang="de-DE" dirty="0">
                <a:latin typeface="Avenir Light" panose="020B0402020203020204" pitchFamily="34" charset="77"/>
              </a:rPr>
            </a:br>
            <a:r>
              <a:rPr lang="de-DE" altLang="de-DE" dirty="0">
                <a:latin typeface="Avenir Light" panose="020B0402020203020204" pitchFamily="34" charset="77"/>
              </a:rPr>
              <a:t>Konfliktlösung</a:t>
            </a:r>
          </a:p>
          <a:p>
            <a:pPr marL="342900" indent="-342900"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  <a:buNone/>
            </a:pPr>
            <a:endParaRPr lang="de-DE" altLang="de-DE" dirty="0">
              <a:latin typeface="Avenir Light" panose="020B0402020203020204" pitchFamily="34" charset="77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E7D298-A371-0548-8828-92E79E68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pic>
        <p:nvPicPr>
          <p:cNvPr id="8" name="Grafik 7" descr="Ein Bild, das Computer, Tisch enthält.&#10;&#10;Automatisch generierte Beschreibung">
            <a:extLst>
              <a:ext uri="{FF2B5EF4-FFF2-40B4-BE49-F238E27FC236}">
                <a16:creationId xmlns:a16="http://schemas.microsoft.com/office/drawing/2014/main" id="{2C3B67C5-A285-804E-A8DA-BB58961D06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629" y="4669971"/>
            <a:ext cx="2917372" cy="218802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2CB8D30-D037-4C43-9312-4D51C330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108"/>
            <a:ext cx="8348870" cy="863733"/>
          </a:xfrm>
        </p:spPr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OSCAR: Social Care Nurse-Weiterbildung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Wichtige Themen der Weiterbildung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747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omputer, Tisch enthält.&#10;&#10;Automatisch generierte Beschreibung">
            <a:extLst>
              <a:ext uri="{FF2B5EF4-FFF2-40B4-BE49-F238E27FC236}">
                <a16:creationId xmlns:a16="http://schemas.microsoft.com/office/drawing/2014/main" id="{D006768A-8DF1-4840-971B-05461A008E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629" y="4669971"/>
            <a:ext cx="2917372" cy="2188029"/>
          </a:xfrm>
          <a:prstGeom prst="rect">
            <a:avLst/>
          </a:prstGeom>
        </p:spPr>
      </p:pic>
      <p:sp>
        <p:nvSpPr>
          <p:cNvPr id="16385" name="Rectangle 4">
            <a:extLst>
              <a:ext uri="{FF2B5EF4-FFF2-40B4-BE49-F238E27FC236}">
                <a16:creationId xmlns:a16="http://schemas.microsoft.com/office/drawing/2014/main" id="{8744A97C-8EC4-5C43-B0D0-787C12A77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86" y="2027339"/>
            <a:ext cx="6984008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de-DE" altLang="de-DE" b="1" dirty="0">
                <a:latin typeface="Avenir Light" panose="020B0402020203020204" pitchFamily="34" charset="77"/>
              </a:rPr>
              <a:t>Umsetzung in 130 UE (OL-Basis) +25 UE (Sozialrecht) mit</a:t>
            </a:r>
          </a:p>
          <a:p>
            <a:pPr>
              <a:spcBef>
                <a:spcPts val="0"/>
              </a:spcBef>
              <a:buNone/>
            </a:pPr>
            <a:endParaRPr lang="de-DE" altLang="de-DE" sz="1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Präsentationen</a:t>
            </a:r>
          </a:p>
          <a:p>
            <a:pPr marL="342900" indent="-342900">
              <a:spcBef>
                <a:spcPts val="0"/>
              </a:spcBef>
            </a:pPr>
            <a:endParaRPr lang="de-DE" altLang="de-DE" sz="1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Plenumsdiskussionen</a:t>
            </a:r>
          </a:p>
          <a:p>
            <a:pPr marL="342900" indent="-342900">
              <a:spcBef>
                <a:spcPts val="0"/>
              </a:spcBef>
            </a:pPr>
            <a:endParaRPr lang="de-DE" altLang="de-DE" sz="1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Übungen (Individuell, Kleingruppe oder Plenum)</a:t>
            </a:r>
          </a:p>
          <a:p>
            <a:pPr marL="342900" indent="-342900">
              <a:spcBef>
                <a:spcPts val="0"/>
              </a:spcBef>
            </a:pPr>
            <a:endParaRPr lang="de-DE" altLang="de-DE" sz="1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Selbsterfahrung</a:t>
            </a:r>
          </a:p>
          <a:p>
            <a:pPr marL="342900" indent="-342900">
              <a:spcBef>
                <a:spcPts val="0"/>
              </a:spcBef>
            </a:pPr>
            <a:endParaRPr lang="de-DE" altLang="de-DE" sz="10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Rollenspielen und Übungen zur Gesprächsführung</a:t>
            </a:r>
          </a:p>
          <a:p>
            <a:pPr marL="342900" indent="-342900">
              <a:spcBef>
                <a:spcPts val="0"/>
              </a:spcBef>
            </a:pPr>
            <a:endParaRPr lang="de-DE" altLang="de-DE" sz="8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Fallbearbeitungen mit/ohne Beispielspatienten</a:t>
            </a:r>
          </a:p>
          <a:p>
            <a:pPr marL="342900" indent="-342900">
              <a:spcBef>
                <a:spcPts val="0"/>
              </a:spcBef>
            </a:pPr>
            <a:endParaRPr lang="de-DE" altLang="de-DE" sz="8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Fallbesprechungen (z.B. Fälle der Teilnehmer*innen)</a:t>
            </a:r>
          </a:p>
          <a:p>
            <a:pPr marL="342900" indent="-342900">
              <a:spcBef>
                <a:spcPts val="0"/>
              </a:spcBef>
            </a:pPr>
            <a:endParaRPr lang="de-DE" altLang="de-DE" sz="800" dirty="0">
              <a:latin typeface="Avenir Light" panose="020B0402020203020204" pitchFamily="34" charset="77"/>
            </a:endParaRPr>
          </a:p>
          <a:p>
            <a:pPr marL="342900" indent="-342900"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Supervision der Beratung</a:t>
            </a:r>
            <a:endParaRPr lang="de-DE" altLang="de-DE" sz="800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  <a:buNone/>
            </a:pPr>
            <a:endParaRPr lang="de-DE" altLang="de-DE" dirty="0">
              <a:latin typeface="Avenir Light" panose="020B0402020203020204" pitchFamily="34" charset="77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E7D298-A371-0548-8828-92E79E68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89FE5E5-C5F7-844E-8EDD-0B2746B3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108"/>
            <a:ext cx="8348870" cy="863733"/>
          </a:xfrm>
        </p:spPr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OSCAR: Social Care Nurse-Weiterbildung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Wichtige Themen der Weiterbildung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9638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3" name="Grafik 3" descr="Ein Bild, das Person, draußen, Frau, haltend enthält.&#10;&#10;Automatisch generierte Beschreibung">
            <a:extLst>
              <a:ext uri="{FF2B5EF4-FFF2-40B4-BE49-F238E27FC236}">
                <a16:creationId xmlns:a16="http://schemas.microsoft.com/office/drawing/2014/main" id="{A42AE976-E9B2-284F-9890-2F3427B5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4" name="Foliennummernplatzhalter 1">
            <a:extLst>
              <a:ext uri="{FF2B5EF4-FFF2-40B4-BE49-F238E27FC236}">
                <a16:creationId xmlns:a16="http://schemas.microsoft.com/office/drawing/2014/main" id="{72E99C71-2802-4941-95F1-177B82CC5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E866AD-0D9C-4941-8524-61FE41DF4B7D}" type="slidenum">
              <a:rPr lang="de-DE" altLang="de-DE" sz="1200" smtClean="0">
                <a:solidFill>
                  <a:srgbClr val="898989"/>
                </a:solidFill>
                <a:latin typeface="Constantia" panose="02030602050306030303" pitchFamily="18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1200">
              <a:solidFill>
                <a:srgbClr val="898989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C0368DFF-FCAF-4943-B6ED-9820AE284867}"/>
              </a:ext>
            </a:extLst>
          </p:cNvPr>
          <p:cNvSpPr txBox="1"/>
          <p:nvPr/>
        </p:nvSpPr>
        <p:spPr>
          <a:xfrm>
            <a:off x="408362" y="125787"/>
            <a:ext cx="7350591" cy="61555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indent="12700">
              <a:spcBef>
                <a:spcPts val="100"/>
              </a:spcBef>
              <a:defRPr sz="6700" spc="5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eaLnBrk="1" hangingPunct="1">
              <a:defRPr/>
            </a:pPr>
            <a:r>
              <a:rPr lang="de-DE" sz="4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radley Hand" pitchFamily="2" charset="77"/>
              </a:rPr>
              <a:t>Wunsch für Social Care Nurses</a:t>
            </a:r>
            <a:endParaRPr sz="4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Bradley Hand" pitchFamily="2" charset="77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BFD347D-424F-A147-8DC5-35A0FB0292F1}"/>
              </a:ext>
            </a:extLst>
          </p:cNvPr>
          <p:cNvSpPr txBox="1"/>
          <p:nvPr/>
        </p:nvSpPr>
        <p:spPr>
          <a:xfrm>
            <a:off x="1848972" y="4868490"/>
            <a:ext cx="6725584" cy="123110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indent="12700">
              <a:spcBef>
                <a:spcPts val="100"/>
              </a:spcBef>
              <a:defRPr sz="6700" spc="5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eaLnBrk="1" hangingPunct="1">
              <a:defRPr/>
            </a:pPr>
            <a:r>
              <a:rPr lang="de-DE" sz="400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radley Hand" pitchFamily="2" charset="77"/>
              </a:rPr>
              <a:t>Erfolgreiche </a:t>
            </a:r>
            <a:r>
              <a:rPr lang="de-DE" sz="4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radley Hand" pitchFamily="2" charset="77"/>
              </a:rPr>
              <a:t>Fortsetzung und Ausweitung des Angebotes</a:t>
            </a:r>
            <a:endParaRPr sz="4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Bradley Hand" pitchFamily="2" charset="77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flanze, Blume, Sonnenblume, sitzend enthält.&#10;&#10;Automatisch generierte Beschreibung">
            <a:extLst>
              <a:ext uri="{FF2B5EF4-FFF2-40B4-BE49-F238E27FC236}">
                <a16:creationId xmlns:a16="http://schemas.microsoft.com/office/drawing/2014/main" id="{DF84B47C-B461-F642-AA24-E3AFFB093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9BF00EAB-88BD-E547-8FC0-05E842A8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15</a:t>
            </a:fld>
            <a:endParaRPr lang="de-DE" altLang="de-DE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8C4CC6D-6F14-C245-B8AB-03A74CF1C39D}"/>
              </a:ext>
            </a:extLst>
          </p:cNvPr>
          <p:cNvSpPr txBox="1"/>
          <p:nvPr/>
        </p:nvSpPr>
        <p:spPr>
          <a:xfrm>
            <a:off x="246127" y="5356038"/>
            <a:ext cx="4975814" cy="123110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indent="12700">
              <a:spcBef>
                <a:spcPts val="100"/>
              </a:spcBef>
              <a:defRPr sz="6700" spc="5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/>
            </a:pPr>
            <a:r>
              <a:rPr lang="de-DE" sz="4000" dirty="0">
                <a:solidFill>
                  <a:schemeClr val="accent3">
                    <a:lumMod val="50000"/>
                  </a:schemeClr>
                </a:solidFill>
                <a:latin typeface="Bradley Hand" pitchFamily="2" charset="77"/>
              </a:rPr>
              <a:t>Vielen Dank für Ihre Aufmerksamkeit!</a:t>
            </a:r>
            <a:endParaRPr sz="4000" dirty="0">
              <a:solidFill>
                <a:schemeClr val="accent3">
                  <a:lumMod val="50000"/>
                </a:schemeClr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629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Grafik 5" descr="Ein Bild, das draußen, Berg, Wasser, Natur enthält.&#10;&#10;Automatisch generierte Beschreibung">
            <a:extLst>
              <a:ext uri="{FF2B5EF4-FFF2-40B4-BE49-F238E27FC236}">
                <a16:creationId xmlns:a16="http://schemas.microsoft.com/office/drawing/2014/main" id="{310F789D-AE84-8A40-A9EC-BDC0E527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Foliennummernplatzhalter 1">
            <a:extLst>
              <a:ext uri="{FF2B5EF4-FFF2-40B4-BE49-F238E27FC236}">
                <a16:creationId xmlns:a16="http://schemas.microsoft.com/office/drawing/2014/main" id="{786AF983-C40B-FC49-9735-D9C98D161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B9A182-F516-204B-A1D0-79223D18B842}" type="slidenum">
              <a:rPr lang="de-DE" altLang="de-DE" sz="1200" smtClean="0">
                <a:solidFill>
                  <a:srgbClr val="898989"/>
                </a:solidFill>
                <a:latin typeface="Constantia" panose="02030602050306030303" pitchFamily="18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200">
              <a:solidFill>
                <a:srgbClr val="898989"/>
              </a:solidFill>
              <a:latin typeface="Constantia" panose="02030602050306030303" pitchFamily="18" charset="0"/>
            </a:endParaRPr>
          </a:p>
        </p:txBody>
      </p:sp>
      <p:sp>
        <p:nvSpPr>
          <p:cNvPr id="52228" name="Rechteck 7">
            <a:extLst>
              <a:ext uri="{FF2B5EF4-FFF2-40B4-BE49-F238E27FC236}">
                <a16:creationId xmlns:a16="http://schemas.microsoft.com/office/drawing/2014/main" id="{8DC3493B-869C-7C45-A40F-EFAC385F8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21" y="1290265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Bradley Hand" pitchFamily="2" charset="77"/>
              </a:rPr>
              <a:t>Warum sind Projekte wie die Onkolotsen und OSCAR notwendig?</a:t>
            </a:r>
            <a:endParaRPr lang="de-DE" altLang="de-DE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Bradley Hand" pitchFamily="2" charset="77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7397C-DB20-3B45-96A5-CA57B510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1600" dirty="0">
                <a:latin typeface="Avenir Light" panose="020B0402020203020204" pitchFamily="34" charset="77"/>
              </a:rPr>
              <a:t>Behandlungsbegleitende Unterstützung</a:t>
            </a:r>
            <a:r>
              <a:rPr lang="de-DE" altLang="de-DE" dirty="0">
                <a:latin typeface="Avenir Light" panose="020B0402020203020204" pitchFamily="34" charset="77"/>
              </a:rPr>
              <a:t/>
            </a:r>
            <a:br>
              <a:rPr lang="de-DE" altLang="de-DE" dirty="0">
                <a:latin typeface="Avenir Light" panose="020B0402020203020204" pitchFamily="34" charset="77"/>
              </a:rPr>
            </a:br>
            <a:r>
              <a:rPr lang="de-DE" alt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</a:rPr>
              <a:t>Herausforderungen für Krebspatient*innen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80F515-4D46-0541-9C77-23EB8AD1D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3" indent="-11113">
              <a:spcBef>
                <a:spcPct val="0"/>
              </a:spcBef>
              <a:buNone/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Patient*innen mit langwierigen komplexen</a:t>
            </a:r>
          </a:p>
          <a:p>
            <a:pPr marL="11113" indent="-11113">
              <a:spcBef>
                <a:spcPct val="0"/>
              </a:spcBef>
              <a:buNone/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Behandlungen leiden an</a:t>
            </a:r>
          </a:p>
          <a:p>
            <a:pPr>
              <a:spcBef>
                <a:spcPct val="0"/>
              </a:spcBef>
              <a:buFont typeface="Symbol" pitchFamily="2" charset="2"/>
              <a:buChar char="-"/>
            </a:pPr>
            <a:endParaRPr lang="de-DE" altLang="de-DE" dirty="0">
              <a:latin typeface="Avenir Light" panose="020B0402020203020204" pitchFamily="34" charset="77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Krankheits- und therapiebedingten Belastungen</a:t>
            </a:r>
          </a:p>
          <a:p>
            <a:pPr lvl="1">
              <a:spcBef>
                <a:spcPct val="0"/>
              </a:spcBef>
              <a:buFont typeface="Symbol" pitchFamily="2" charset="2"/>
              <a:buChar char="-"/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körperliche Belastung</a:t>
            </a:r>
          </a:p>
          <a:p>
            <a:pPr lvl="1">
              <a:spcBef>
                <a:spcPct val="0"/>
              </a:spcBef>
              <a:buFont typeface="Symbol" pitchFamily="2" charset="2"/>
              <a:buChar char="-"/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eingeschränkte Leistungsfähigkeit</a:t>
            </a:r>
          </a:p>
          <a:p>
            <a:pPr lvl="1">
              <a:spcBef>
                <a:spcPct val="0"/>
              </a:spcBef>
              <a:buFont typeface="Symbol" pitchFamily="2" charset="2"/>
              <a:buChar char="-"/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existenzielle Bedrohung</a:t>
            </a:r>
          </a:p>
          <a:p>
            <a:pPr>
              <a:spcBef>
                <a:spcPct val="50000"/>
              </a:spcBef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eingeschränkter Lebensqualität</a:t>
            </a:r>
          </a:p>
          <a:p>
            <a:pPr>
              <a:spcBef>
                <a:spcPct val="50000"/>
              </a:spcBef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psychischen Beeinträchtigungen</a:t>
            </a:r>
          </a:p>
          <a:p>
            <a:endParaRPr lang="de-DE" dirty="0">
              <a:latin typeface="Avenir Light" panose="020B0402020203020204" pitchFamily="34" charset="77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20202C-F221-D047-8F6F-FFC17ED9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pic>
        <p:nvPicPr>
          <p:cNvPr id="5" name="Grafik 5" descr="Ein Bild, das Person, drinnen, Fenster, Mann enthält.&#10;&#10;Automatisch generierte Beschreibung">
            <a:extLst>
              <a:ext uri="{FF2B5EF4-FFF2-40B4-BE49-F238E27FC236}">
                <a16:creationId xmlns:a16="http://schemas.microsoft.com/office/drawing/2014/main" id="{B8156576-3396-7A4B-B075-09C4E713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55034"/>
            <a:ext cx="2362200" cy="156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4" descr="Ein Bild, das Person, Mann, drinnen, Computer enthält.&#10;&#10;Automatisch generierte Beschreibung">
            <a:extLst>
              <a:ext uri="{FF2B5EF4-FFF2-40B4-BE49-F238E27FC236}">
                <a16:creationId xmlns:a16="http://schemas.microsoft.com/office/drawing/2014/main" id="{47923A80-D42B-A14F-820B-DDEB32B86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006514"/>
            <a:ext cx="2362200" cy="157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75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7397C-DB20-3B45-96A5-CA57B510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1600" dirty="0">
                <a:latin typeface="Avenir Light" panose="020B0402020203020204" pitchFamily="34" charset="77"/>
              </a:rPr>
              <a:t>Behandlungsbegleitende Unterstützung</a:t>
            </a:r>
            <a:r>
              <a:rPr lang="de-DE" altLang="de-DE" dirty="0">
                <a:latin typeface="Avenir Light" panose="020B0402020203020204" pitchFamily="34" charset="77"/>
              </a:rPr>
              <a:t/>
            </a:r>
            <a:br>
              <a:rPr lang="de-DE" altLang="de-DE" dirty="0">
                <a:latin typeface="Avenir Light" panose="020B0402020203020204" pitchFamily="34" charset="77"/>
              </a:rPr>
            </a:br>
            <a:r>
              <a:rPr lang="de-DE" alt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</a:rPr>
              <a:t>Herausforderungen für Krebspatient*innen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80F515-4D46-0541-9C77-23EB8AD1D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3" indent="-11113">
              <a:spcBef>
                <a:spcPct val="0"/>
              </a:spcBef>
              <a:buNone/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Sie “leiden“ </a:t>
            </a:r>
            <a:r>
              <a:rPr lang="de-DE" altLang="de-DE" b="1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aber</a:t>
            </a: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 </a:t>
            </a:r>
            <a:r>
              <a:rPr lang="de-DE" altLang="de-DE" b="1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auch</a:t>
            </a: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 an:</a:t>
            </a:r>
          </a:p>
          <a:p>
            <a:pPr marL="11113" indent="-11113">
              <a:spcBef>
                <a:spcPct val="0"/>
              </a:spcBef>
              <a:buNone/>
            </a:pPr>
            <a:endParaRPr lang="de-DE" altLang="de-DE" dirty="0">
              <a:latin typeface="Avenir Light" panose="020B0402020203020204" pitchFamily="34" charset="77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organisatorischer und institutioneller Segmentierung der Versorgungsbereiche in unserem Gesundheitswesen                   Folge = Versorgungsqualität ▼ und Kosten ▲</a:t>
            </a:r>
          </a:p>
          <a:p>
            <a:pPr>
              <a:spcBef>
                <a:spcPct val="0"/>
              </a:spcBef>
            </a:pPr>
            <a:endParaRPr lang="de-DE" altLang="de-DE" dirty="0">
              <a:latin typeface="Avenir Light" panose="020B0402020203020204" pitchFamily="34" charset="77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einem oft gehemmten Informationsfluss und mangelnder Kommunikation zwischen einzelnen Behandlern und Patienten</a:t>
            </a:r>
          </a:p>
          <a:p>
            <a:pPr>
              <a:spcBef>
                <a:spcPct val="0"/>
              </a:spcBef>
            </a:pPr>
            <a:endParaRPr lang="de-DE" altLang="de-DE" dirty="0">
              <a:latin typeface="Avenir Light" panose="020B0402020203020204" pitchFamily="34" charset="77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dirty="0">
                <a:latin typeface="Avenir Light" panose="020B0402020203020204" pitchFamily="34" charset="77"/>
                <a:ea typeface="ＭＳ Ｐゴシック" panose="020B0600070205080204" pitchFamily="34" charset="-128"/>
                <a:cs typeface="Verdana" panose="020B0604030504040204" pitchFamily="34" charset="0"/>
              </a:rPr>
              <a:t>praktischen Defiziten in der Vernetzung</a:t>
            </a:r>
          </a:p>
          <a:p>
            <a:pPr marL="11113" indent="-11113">
              <a:spcBef>
                <a:spcPct val="0"/>
              </a:spcBef>
              <a:buNone/>
            </a:pPr>
            <a:endParaRPr lang="de-DE" altLang="de-DE" dirty="0">
              <a:latin typeface="Avenir Light" panose="020B0402020203020204" pitchFamily="34" charset="77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endParaRPr lang="de-DE" dirty="0">
              <a:latin typeface="Avenir Light" panose="020B0402020203020204" pitchFamily="34" charset="77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20202C-F221-D047-8F6F-FFC17ED9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4D9245CA-2DCE-8144-9AFC-3AD733BC3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12" y="5518943"/>
            <a:ext cx="639762" cy="7223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B2957F-4FBF-3E4B-A66F-B85290281EC9}"/>
              </a:ext>
            </a:extLst>
          </p:cNvPr>
          <p:cNvSpPr/>
          <p:nvPr/>
        </p:nvSpPr>
        <p:spPr>
          <a:xfrm>
            <a:off x="1812993" y="569543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sz="2000" dirty="0">
                <a:latin typeface="Avenir Light" panose="020B0402020203020204" pitchFamily="34" charset="77"/>
              </a:rPr>
              <a:t>Hier wollten wir ansetzen!</a:t>
            </a:r>
            <a:endParaRPr lang="de-DE" sz="2000" dirty="0"/>
          </a:p>
        </p:txBody>
      </p:sp>
      <p:pic>
        <p:nvPicPr>
          <p:cNvPr id="7" name="Grafik 6" descr="Ein Bild, das Teller enthält.&#10;&#10;Automatisch generierte Beschreibung">
            <a:extLst>
              <a:ext uri="{FF2B5EF4-FFF2-40B4-BE49-F238E27FC236}">
                <a16:creationId xmlns:a16="http://schemas.microsoft.com/office/drawing/2014/main" id="{8273FBBF-2A2B-C247-86A9-443A3E2B4E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857341" y="4755518"/>
            <a:ext cx="1572159" cy="16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2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6154B-9D2D-CC41-B8B6-4F8D99C1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Onkolotse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Entstehungsgeschichte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61D055-61F5-3B47-B44A-EA6D35E59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0100"/>
            <a:ext cx="5413513" cy="40560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Gesundheitszieleprozess im Freistaat Sachsen „Brustkrebs: Mortalität verhindern - Lebensqualität verbessern“</a:t>
            </a:r>
          </a:p>
          <a:p>
            <a:pPr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2009: Ideenwettbewerb "Demografie und Gesundheit - Ideen für die Zukunft" des Sächsischen Staatsministeriums für  Soziales und Verbraucherschutz </a:t>
            </a:r>
          </a:p>
          <a:p>
            <a:pPr>
              <a:spcBef>
                <a:spcPts val="0"/>
              </a:spcBef>
              <a:buNone/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Konzept Onkolotse von Sächsischer Krebsgesellschaft e.V. (SKG) mit Partnern entwickelt und seit 2010 umgesetzt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B33087-13FD-5F44-8578-2B459C43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90753A-71F4-3C44-89F1-18941DAA1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143" y="2070100"/>
            <a:ext cx="2708657" cy="384265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1548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F38EDE-E97A-1748-9B18-D49D3612B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Tx/>
              <a:buNone/>
            </a:pPr>
            <a:r>
              <a:rPr lang="de-DE" altLang="de-DE" dirty="0">
                <a:latin typeface="Avenir Light" panose="020B0402020203020204" pitchFamily="34" charset="77"/>
              </a:rPr>
              <a:t>Onkolotsen sind persönliche Ansprechpartner*innen für Patient*innen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de-DE" altLang="de-DE" dirty="0">
                <a:latin typeface="Avenir Light" panose="020B0402020203020204" pitchFamily="34" charset="77"/>
              </a:rPr>
              <a:t>und Angehörigen. Sie sollen ...</a:t>
            </a:r>
          </a:p>
          <a:p>
            <a:pPr>
              <a:spcBef>
                <a:spcPts val="0"/>
              </a:spcBef>
              <a:buFontTx/>
              <a:buNone/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begleiten,</a:t>
            </a:r>
          </a:p>
          <a:p>
            <a:pPr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informieren und</a:t>
            </a:r>
          </a:p>
          <a:p>
            <a:pPr>
              <a:spcBef>
                <a:spcPts val="0"/>
              </a:spcBef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im Gesundheitssystem lotsen.</a:t>
            </a:r>
          </a:p>
          <a:p>
            <a:pPr marL="0" indent="0">
              <a:spcBef>
                <a:spcPts val="0"/>
              </a:spcBef>
              <a:buNone/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  <a:buFontTx/>
              <a:buNone/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de-DE" altLang="de-DE" dirty="0">
                <a:latin typeface="Avenir Light" panose="020B0402020203020204" pitchFamily="34" charset="77"/>
              </a:rPr>
              <a:t>		... 	… ihnen somit helfen, </a:t>
            </a:r>
            <a:r>
              <a:rPr lang="de-DE" altLang="de-DE" u="sng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</a:rPr>
              <a:t>ihren</a:t>
            </a:r>
            <a:r>
              <a:rPr lang="de-DE" alt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</a:rPr>
              <a:t> </a:t>
            </a:r>
            <a:r>
              <a:rPr lang="de-DE" altLang="de-DE" dirty="0">
                <a:latin typeface="Avenir Light" panose="020B0402020203020204" pitchFamily="34" charset="77"/>
              </a:rPr>
              <a:t>individuellen Weg im 					Gesundheitswesen zu finden und zu gehen. 							Sektorenübergreifend und an den verschiedenen 					Punkten des Patientenpfades.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81319B-2EF6-764A-8E74-445EC1D6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B6DDF90-468D-2D42-974E-FAF59008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108"/>
            <a:ext cx="6972300" cy="863733"/>
          </a:xfrm>
        </p:spPr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Onkolotse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Aufgabe eines Onkolotsen</a:t>
            </a:r>
            <a:endParaRPr lang="de-DE" dirty="0"/>
          </a:p>
        </p:txBody>
      </p:sp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5A1710A-EC12-E443-8DD1-92585008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403850"/>
            <a:ext cx="639762" cy="7223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Grafik 6" descr="Ein Bild, das Teller enthält.&#10;&#10;Automatisch generierte Beschreibung">
            <a:extLst>
              <a:ext uri="{FF2B5EF4-FFF2-40B4-BE49-F238E27FC236}">
                <a16:creationId xmlns:a16="http://schemas.microsoft.com/office/drawing/2014/main" id="{6B6919DE-25D1-834B-8F7A-13FDBAA00E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2009" y="2552545"/>
            <a:ext cx="2404791" cy="25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1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DA66AA-CD32-0C40-A9D6-7FEEE6A55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50" indent="-6350">
              <a:spcBef>
                <a:spcPct val="50000"/>
              </a:spcBef>
              <a:buFontTx/>
              <a:buNone/>
            </a:pPr>
            <a:r>
              <a:rPr lang="de-DE" altLang="de-DE" dirty="0">
                <a:latin typeface="Avenir Light" panose="020B0402020203020204" pitchFamily="34" charset="77"/>
              </a:rPr>
              <a:t>Durch die Zusammenarbeit mit den </a:t>
            </a:r>
            <a:r>
              <a:rPr lang="de-DE" altLang="de-DE" dirty="0" err="1">
                <a:latin typeface="Avenir Light" panose="020B0402020203020204" pitchFamily="34" charset="77"/>
              </a:rPr>
              <a:t>Onkolots</a:t>
            </a:r>
            <a:r>
              <a:rPr lang="de-DE" altLang="de-DE" dirty="0">
                <a:latin typeface="Avenir Light" panose="020B0402020203020204" pitchFamily="34" charset="77"/>
              </a:rPr>
              <a:t>*innen sollen</a:t>
            </a:r>
            <a:br>
              <a:rPr lang="de-DE" altLang="de-DE" dirty="0">
                <a:latin typeface="Avenir Light" panose="020B0402020203020204" pitchFamily="34" charset="77"/>
              </a:rPr>
            </a:br>
            <a:r>
              <a:rPr lang="de-DE" altLang="de-DE" dirty="0">
                <a:latin typeface="Avenir Light" panose="020B0402020203020204" pitchFamily="34" charset="77"/>
              </a:rPr>
              <a:t>Patient*innen und ihre Angehörigen ...</a:t>
            </a:r>
          </a:p>
          <a:p>
            <a:pPr>
              <a:spcBef>
                <a:spcPct val="50000"/>
              </a:spcBef>
              <a:buFontTx/>
              <a:buNone/>
            </a:pPr>
            <a:endParaRPr lang="de-DE" altLang="de-DE" sz="1000" dirty="0">
              <a:latin typeface="Avenir Light" panose="020B0402020203020204" pitchFamily="34" charset="77"/>
            </a:endParaRPr>
          </a:p>
          <a:p>
            <a:pPr>
              <a:spcBef>
                <a:spcPct val="5000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sich besser zurecht finden im System </a:t>
            </a:r>
            <a:br>
              <a:rPr lang="de-DE" altLang="de-DE" dirty="0">
                <a:latin typeface="Avenir Light" panose="020B0402020203020204" pitchFamily="34" charset="77"/>
              </a:rPr>
            </a:br>
            <a:r>
              <a:rPr lang="de-DE" altLang="de-DE" dirty="0">
                <a:latin typeface="Avenir Light" panose="020B0402020203020204" pitchFamily="34" charset="77"/>
              </a:rPr>
              <a:t>Gesundheitswesen,</a:t>
            </a:r>
          </a:p>
          <a:p>
            <a:pPr>
              <a:spcBef>
                <a:spcPct val="5000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informierter sein sowie</a:t>
            </a:r>
          </a:p>
          <a:p>
            <a:pPr>
              <a:spcBef>
                <a:spcPct val="50000"/>
              </a:spcBef>
            </a:pPr>
            <a:r>
              <a:rPr lang="de-DE" altLang="de-DE" dirty="0">
                <a:latin typeface="Avenir Light" panose="020B0402020203020204" pitchFamily="34" charset="77"/>
              </a:rPr>
              <a:t>ihre Rechte kennen und sie wahrnehmen können</a:t>
            </a:r>
          </a:p>
          <a:p>
            <a:pPr marL="0" indent="0">
              <a:spcBef>
                <a:spcPct val="50000"/>
              </a:spcBef>
              <a:buNone/>
            </a:pPr>
            <a:endParaRPr lang="de-DE" altLang="de-DE" dirty="0">
              <a:latin typeface="Avenir Light" panose="020B0402020203020204" pitchFamily="34" charset="77"/>
            </a:endParaRPr>
          </a:p>
          <a:p>
            <a:pPr>
              <a:spcBef>
                <a:spcPct val="50000"/>
              </a:spcBef>
              <a:buNone/>
            </a:pPr>
            <a:r>
              <a:rPr lang="de-DE" altLang="de-DE" dirty="0">
                <a:latin typeface="Avenir Light" panose="020B0402020203020204" pitchFamily="34" charset="77"/>
              </a:rPr>
              <a:t>			…  	und so als eigenverantwortliche Partner*innen</a:t>
            </a:r>
            <a:br>
              <a:rPr lang="de-DE" altLang="de-DE" dirty="0">
                <a:latin typeface="Avenir Light" panose="020B0402020203020204" pitchFamily="34" charset="77"/>
              </a:rPr>
            </a:br>
            <a:r>
              <a:rPr lang="de-DE" altLang="de-DE" dirty="0">
                <a:latin typeface="Avenir Light" panose="020B0402020203020204" pitchFamily="34" charset="77"/>
              </a:rPr>
              <a:t>		im Prozess der Therapie und </a:t>
            </a:r>
            <a:r>
              <a:rPr lang="de-DE" altLang="de-DE" dirty="0" err="1">
                <a:latin typeface="Avenir Light" panose="020B0402020203020204" pitchFamily="34" charset="77"/>
              </a:rPr>
              <a:t>Krankheitsbewälti</a:t>
            </a:r>
            <a:r>
              <a:rPr lang="de-DE" altLang="de-DE" dirty="0">
                <a:latin typeface="Avenir Light" panose="020B0402020203020204" pitchFamily="34" charset="77"/>
              </a:rPr>
              <a:t>-						</a:t>
            </a:r>
            <a:r>
              <a:rPr lang="de-DE" altLang="de-DE" dirty="0" err="1">
                <a:latin typeface="Avenir Light" panose="020B0402020203020204" pitchFamily="34" charset="77"/>
              </a:rPr>
              <a:t>gung</a:t>
            </a:r>
            <a:r>
              <a:rPr lang="de-DE" altLang="de-DE" dirty="0">
                <a:latin typeface="Avenir Light" panose="020B0402020203020204" pitchFamily="34" charset="77"/>
              </a:rPr>
              <a:t> agieren können.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F604D4-50CD-F146-A0CA-96FC78E1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BC66833-669E-5B4F-820B-D5DEBFC7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108"/>
            <a:ext cx="6972300" cy="863733"/>
          </a:xfrm>
        </p:spPr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Onkolotse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Ziele der Zusammenarbeit</a:t>
            </a:r>
            <a:endParaRPr lang="de-DE" dirty="0"/>
          </a:p>
        </p:txBody>
      </p:sp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16F40CDE-767E-934B-AADE-2F4B6D7B9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006286"/>
            <a:ext cx="639762" cy="7223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de-DE" altLang="de-DE" sz="180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Grafik 6" descr="Ein Bild, das weiß enthält.&#10;&#10;Automatisch generierte Beschreibung">
            <a:extLst>
              <a:ext uri="{FF2B5EF4-FFF2-40B4-BE49-F238E27FC236}">
                <a16:creationId xmlns:a16="http://schemas.microsoft.com/office/drawing/2014/main" id="{BA8410F4-1DD5-3D46-83E8-458E7B295C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5989982" y="1509712"/>
            <a:ext cx="3154012" cy="54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7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7A4C99B-9765-7145-B336-2944695E2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3" y="1779864"/>
            <a:ext cx="4450200" cy="47717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26B6252-7687-8D49-B9AD-C01B477A5919}"/>
              </a:ext>
            </a:extLst>
          </p:cNvPr>
          <p:cNvSpPr/>
          <p:nvPr/>
        </p:nvSpPr>
        <p:spPr>
          <a:xfrm>
            <a:off x="5426766" y="1781073"/>
            <a:ext cx="306787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161616"/>
                </a:solidFill>
                <a:latin typeface="Avenir Light" panose="020B0402020203020204" pitchFamily="34" charset="77"/>
              </a:rPr>
              <a:t>Anfrage der Konsortialführer an die SKG im Vorfeld der Projektbeantragung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161616"/>
              </a:solidFill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venir Light" panose="020B0402020203020204" pitchFamily="34" charset="77"/>
              </a:rPr>
              <a:t>Konzeptidee überzeugt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venir Light" panose="020B0402020203020204" pitchFamily="34" charset="77"/>
              </a:rPr>
              <a:t>Zielt auf die aktive Lösung der Herausforderungen für </a:t>
            </a:r>
            <a:r>
              <a:rPr lang="de-DE" sz="1600" dirty="0" smtClean="0">
                <a:latin typeface="Avenir Light" panose="020B0402020203020204" pitchFamily="34" charset="77"/>
              </a:rPr>
              <a:t>Krebspatient*innen </a:t>
            </a:r>
            <a:r>
              <a:rPr lang="de-DE" sz="1600" dirty="0">
                <a:latin typeface="Avenir Light" panose="020B0402020203020204" pitchFamily="34" charset="77"/>
              </a:rPr>
              <a:t>und Angehörige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venir Light" panose="020B0402020203020204" pitchFamily="34" charset="77"/>
              </a:rPr>
              <a:t>Hilft, die Idee der Patientenlotsen/Onkolotsen weiter zu verbreiten und nachhaltig zu stärken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Avenir Light" panose="020B04020202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venir Light" panose="020B0402020203020204" pitchFamily="34" charset="77"/>
              </a:rPr>
              <a:t>Verbessert wissenschaftliche Datenbasis zu Effekten der Lotsen-Intervention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3A978C-7912-C845-B644-6EAB0E80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695BE02-EFDF-B540-8FA7-7D310B7C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108"/>
            <a:ext cx="6972300" cy="863733"/>
          </a:xfrm>
        </p:spPr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OSCAR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Motive für Zusammenarbeit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152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26B6252-7687-8D49-B9AD-C01B477A5919}"/>
              </a:ext>
            </a:extLst>
          </p:cNvPr>
          <p:cNvSpPr/>
          <p:nvPr/>
        </p:nvSpPr>
        <p:spPr>
          <a:xfrm>
            <a:off x="4572000" y="4903387"/>
            <a:ext cx="3894381" cy="16158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de-DE" sz="500" dirty="0">
              <a:solidFill>
                <a:srgbClr val="161616"/>
              </a:solidFill>
              <a:latin typeface="Avenir Light" panose="020B0402020203020204" pitchFamily="34" charset="77"/>
            </a:endParaRPr>
          </a:p>
          <a:p>
            <a:pPr algn="ctr"/>
            <a:r>
              <a:rPr lang="de-DE" sz="1400" dirty="0">
                <a:solidFill>
                  <a:srgbClr val="161616"/>
                </a:solidFill>
                <a:latin typeface="Avenir Light" panose="020B0402020203020204" pitchFamily="34" charset="77"/>
              </a:rPr>
              <a:t>Ausbildung der</a:t>
            </a:r>
          </a:p>
          <a:p>
            <a:pPr algn="ctr"/>
            <a:r>
              <a:rPr lang="de-DE" sz="1400" dirty="0">
                <a:solidFill>
                  <a:srgbClr val="161616"/>
                </a:solidFill>
                <a:latin typeface="Avenir Light" panose="020B0402020203020204" pitchFamily="34" charset="77"/>
              </a:rPr>
              <a:t>Social Care Nurses</a:t>
            </a:r>
          </a:p>
          <a:p>
            <a:pPr algn="ctr"/>
            <a:r>
              <a:rPr lang="de-DE" sz="1400" dirty="0">
                <a:solidFill>
                  <a:srgbClr val="161616"/>
                </a:solidFill>
                <a:latin typeface="Avenir Light" panose="020B0402020203020204" pitchFamily="34" charset="77"/>
              </a:rPr>
              <a:t>in Zwickau</a:t>
            </a:r>
          </a:p>
          <a:p>
            <a:pPr algn="ctr"/>
            <a:endParaRPr lang="de-DE" sz="500" dirty="0">
              <a:solidFill>
                <a:srgbClr val="161616"/>
              </a:solidFill>
              <a:latin typeface="Avenir Light" panose="020B0402020203020204" pitchFamily="34" charset="77"/>
            </a:endParaRPr>
          </a:p>
          <a:p>
            <a:pPr algn="ctr"/>
            <a:r>
              <a:rPr lang="de-DE" sz="1400" dirty="0">
                <a:solidFill>
                  <a:srgbClr val="161616"/>
                </a:solidFill>
                <a:latin typeface="Avenir Light" panose="020B0402020203020204" pitchFamily="34" charset="77"/>
              </a:rPr>
              <a:t>Klassische Onkolotsen-Ausbildung </a:t>
            </a:r>
          </a:p>
          <a:p>
            <a:pPr algn="ctr"/>
            <a:r>
              <a:rPr lang="de-DE" sz="1400" dirty="0">
                <a:solidFill>
                  <a:srgbClr val="161616"/>
                </a:solidFill>
                <a:latin typeface="Avenir Light" panose="020B0402020203020204" pitchFamily="34" charset="77"/>
              </a:rPr>
              <a:t>plus zusätzliches Modul zum Sozialrecht </a:t>
            </a:r>
          </a:p>
          <a:p>
            <a:pPr algn="ctr"/>
            <a:r>
              <a:rPr lang="de-DE" sz="1400" dirty="0">
                <a:solidFill>
                  <a:srgbClr val="161616"/>
                </a:solidFill>
                <a:latin typeface="Avenir Light" panose="020B0402020203020204" pitchFamily="34" charset="77"/>
              </a:rPr>
              <a:t>(25 Stunden)</a:t>
            </a:r>
          </a:p>
          <a:p>
            <a:pPr algn="ctr"/>
            <a:endParaRPr lang="de-DE" sz="500" dirty="0">
              <a:solidFill>
                <a:srgbClr val="161616"/>
              </a:solidFill>
              <a:latin typeface="Avenir Light" panose="020B0402020203020204" pitchFamily="34" charset="77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2060CB-3040-8848-8981-37C531CA7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71" y="1781120"/>
            <a:ext cx="3460393" cy="491134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BDD3059-F7D4-3148-88C7-A1409BC88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08719"/>
            <a:ext cx="3894381" cy="26976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2DCEA21-B342-5641-9089-AC87FDF70096}"/>
              </a:ext>
            </a:extLst>
          </p:cNvPr>
          <p:cNvSpPr txBox="1"/>
          <p:nvPr/>
        </p:nvSpPr>
        <p:spPr>
          <a:xfrm>
            <a:off x="3849423" y="2757389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+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2FAFF0E-8C62-304B-9CAA-C4EB29EC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08D75-04C9-924B-BFC1-4B94DDB4B2EE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CAC3543-CA3F-9343-B2F1-4DD8B150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2108"/>
            <a:ext cx="6972300" cy="863733"/>
          </a:xfrm>
        </p:spPr>
        <p:txBody>
          <a:bodyPr/>
          <a:lstStyle/>
          <a:p>
            <a:r>
              <a:rPr lang="de-DE" sz="1600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Das Projekt OSCAR</a:t>
            </a:r>
            <a: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/>
            </a:r>
            <a:br>
              <a:rPr lang="de-DE" dirty="0">
                <a:latin typeface="Avenir Light" panose="020B0402020203020204" pitchFamily="34" charset="77"/>
                <a:ea typeface="Arial Unicode MS" pitchFamily="2"/>
                <a:cs typeface="Tahoma" pitchFamily="2"/>
              </a:rPr>
            </a:br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Avenir Light" panose="020B0402020203020204" pitchFamily="34" charset="77"/>
                <a:ea typeface="Arial Unicode MS" pitchFamily="2"/>
                <a:cs typeface="Tahoma" pitchFamily="2"/>
              </a:rPr>
              <a:t>Rolle der SKG: Weiterbildungspartner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1168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645</Words>
  <Application>Microsoft Office PowerPoint</Application>
  <PresentationFormat>Bildschirmpräsentation (4:3)</PresentationFormat>
  <Paragraphs>145</Paragraphs>
  <Slides>15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7" baseType="lpstr">
      <vt:lpstr>Arial Unicode MS</vt:lpstr>
      <vt:lpstr>ＭＳ Ｐゴシック</vt:lpstr>
      <vt:lpstr>Arial</vt:lpstr>
      <vt:lpstr>Avenir Light</vt:lpstr>
      <vt:lpstr>Bradley Hand</vt:lpstr>
      <vt:lpstr>Calibri</vt:lpstr>
      <vt:lpstr>Constantia</vt:lpstr>
      <vt:lpstr>Symbol</vt:lpstr>
      <vt:lpstr>Tahoma</vt:lpstr>
      <vt:lpstr>Times New Roman</vt:lpstr>
      <vt:lpstr>Verdana</vt:lpstr>
      <vt:lpstr>Office-Design</vt:lpstr>
      <vt:lpstr>Projekt OSCAR  Warum engagiert sich die Sächsische Krebsgesellschaft e.V. im Projekt OSCAR und bei der Ausbildung von Social Care Nurses?    BKK innovativ, 06. Mai 2021</vt:lpstr>
      <vt:lpstr>PowerPoint-Präsentation</vt:lpstr>
      <vt:lpstr>Behandlungsbegleitende Unterstützung Herausforderungen für Krebspatient*innen</vt:lpstr>
      <vt:lpstr>Behandlungsbegleitende Unterstützung Herausforderungen für Krebspatient*innen</vt:lpstr>
      <vt:lpstr>Das Projekt Onkolotse Entstehungsgeschichte</vt:lpstr>
      <vt:lpstr>Das Projekt Onkolotse Aufgabe eines Onkolotsen</vt:lpstr>
      <vt:lpstr>Das Projekt Onkolotse Ziele der Zusammenarbeit</vt:lpstr>
      <vt:lpstr>Das Projekt OSCAR Motive für Zusammenarbeit</vt:lpstr>
      <vt:lpstr>Das Projekt OSCAR Rolle der SKG: Weiterbildungspartner</vt:lpstr>
      <vt:lpstr>Das Projekt OSCAR: Social Care Nurse-Weiterbildung Wichtige Themen der Weiterbildung</vt:lpstr>
      <vt:lpstr>Das Projekt OSCAR: Social Care Nurse-Weiterbildung Wichtige Themen der Weiterbildung</vt:lpstr>
      <vt:lpstr>Das Projekt OSCAR: Social Care Nurse-Weiterbildung Wichtige Themen der Weiterbildung</vt:lpstr>
      <vt:lpstr>Das Projekt OSCAR: Social Care Nurse-Weiterbildung Wichtige Themen der Weiterbildung</vt:lpstr>
      <vt:lpstr>PowerPoint-Präsentation</vt:lpstr>
      <vt:lpstr>PowerPoint-Präsentation</vt:lpstr>
    </vt:vector>
  </TitlesOfParts>
  <Company>UKD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Schweigepflicht des medizinischen Personals</dc:title>
  <dc:creator>Balck, Friedrich</dc:creator>
  <cp:lastModifiedBy>Dr. Ralf Porzig</cp:lastModifiedBy>
  <cp:revision>155</cp:revision>
  <cp:lastPrinted>2021-02-09T12:03:22Z</cp:lastPrinted>
  <dcterms:created xsi:type="dcterms:W3CDTF">2011-03-02T13:15:06Z</dcterms:created>
  <dcterms:modified xsi:type="dcterms:W3CDTF">2021-05-06T08:10:13Z</dcterms:modified>
</cp:coreProperties>
</file>