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8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256" r:id="rId3"/>
    <p:sldId id="320" r:id="rId4"/>
    <p:sldId id="448" r:id="rId5"/>
    <p:sldId id="450" r:id="rId6"/>
    <p:sldId id="453" r:id="rId7"/>
    <p:sldId id="436" r:id="rId8"/>
    <p:sldId id="461" r:id="rId9"/>
    <p:sldId id="543" r:id="rId10"/>
    <p:sldId id="544" r:id="rId11"/>
    <p:sldId id="514" r:id="rId12"/>
    <p:sldId id="482" r:id="rId13"/>
    <p:sldId id="549" r:id="rId14"/>
    <p:sldId id="550" r:id="rId15"/>
    <p:sldId id="551" r:id="rId16"/>
    <p:sldId id="553" r:id="rId17"/>
    <p:sldId id="548" r:id="rId18"/>
    <p:sldId id="538" r:id="rId19"/>
    <p:sldId id="547" r:id="rId20"/>
    <p:sldId id="542" r:id="rId21"/>
    <p:sldId id="536" r:id="rId22"/>
    <p:sldId id="537" r:id="rId23"/>
    <p:sldId id="539" r:id="rId24"/>
    <p:sldId id="540" r:id="rId25"/>
    <p:sldId id="541" r:id="rId26"/>
    <p:sldId id="546" r:id="rId2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dmont, Silke" initials="PS" lastIdx="27" clrIdx="0"/>
  <p:cmAuthor id="7" name="Rothhardt, Janett" initials="RJ" lastIdx="7" clrIdx="7">
    <p:extLst>
      <p:ext uri="{19B8F6BF-5375-455C-9EA6-DF929625EA0E}">
        <p15:presenceInfo xmlns:p15="http://schemas.microsoft.com/office/powerpoint/2012/main" userId="Rothhardt, Janett" providerId="None"/>
      </p:ext>
    </p:extLst>
  </p:cmAuthor>
  <p:cmAuthor id="1" name="Powietzka, Janett" initials="PJ" lastIdx="11" clrIdx="1"/>
  <p:cmAuthor id="2" name="Swart, Enno" initials="ES" lastIdx="14" clrIdx="2"/>
  <p:cmAuthor id="3" name="Janett Rothhardt" initials="JR" lastIdx="4" clrIdx="3"/>
  <p:cmAuthor id="4" name="Branst, Linda" initials="BL" lastIdx="6" clrIdx="4"/>
  <p:cmAuthor id="5" name="Zimmermann, Linda" initials="ZL" lastIdx="3" clrIdx="5">
    <p:extLst/>
  </p:cmAuthor>
  <p:cmAuthor id="6" name="Goldhahn, Ludwig" initials="GL" lastIdx="18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D6D614"/>
    <a:srgbClr val="D0D8E8"/>
    <a:srgbClr val="E9EDF4"/>
    <a:srgbClr val="FFED01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6652" autoAdjust="0"/>
  </p:normalViewPr>
  <p:slideViewPr>
    <p:cSldViewPr>
      <p:cViewPr varScale="1">
        <p:scale>
          <a:sx n="80" d="100"/>
          <a:sy n="80" d="100"/>
        </p:scale>
        <p:origin x="269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med\fme\Institute\ISMG\Alle\Projekte_INHALTE\Notfallversorgung_Inno_RD\Eigene_Paper\2020_FERTIGgestellt\2020_DIVI_Patientenbefragung\Paper1_Figure2_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med\fme\Institute\ISMG\Alle\Projekte_INHALTE\Notfallversorgung_Inno_RD\Eigene_Paper\2020_FERTIGgestellt\2020_DIVI_Patientenbefragung\Paper1_Figure5_FINAL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Diagramm%20in%20Microsoft%20PowerPoint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med\fme\Institute\ISMG\Alle\Projekte_INHALTE\Notfallversorgung_Inno_RD\Eigene_Paper\2020_FERTIGgestellt\2020_DIVI_Patientenbefragung\Paper2_Figure2_FIN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med\fme\Institute\ISMG\Alle\Projekte_INHALTE\Notfallversorgung_Inno_RD\Eigene_Paper\2020_Handlungsempfehlungen_Rothhardt\Ergebnisse\200910_Sozio_FG_Sur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med\fme\Institute\ISMG\Alle\Projekte_INHALTE\Notfallversorgung_Inno_RD\Eigene_Paper\2020_Handlungsempfehlungen_Rothhardt\201117_Artikel_Tabellen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German!$A$1:$A$10</c:f>
              <c:strCache>
                <c:ptCount val="10"/>
                <c:pt idx="0">
                  <c:v>Meine Angehörigen (Familie, Partner_in)</c:v>
                </c:pt>
                <c:pt idx="1">
                  <c:v>Mir unbekannte Dritte</c:v>
                </c:pt>
                <c:pt idx="2">
                  <c:v>Sonstige Person (Freitext)</c:v>
                </c:pt>
                <c:pt idx="3">
                  <c:v>Arzt/Ärztin</c:v>
                </c:pt>
                <c:pt idx="4">
                  <c:v>Ich selbst</c:v>
                </c:pt>
                <c:pt idx="5">
                  <c:v>Nachbar_in, Bekannte</c:v>
                </c:pt>
                <c:pt idx="6">
                  <c:v>Arbeitskolleg_in, Vorgesetzte</c:v>
                </c:pt>
                <c:pt idx="7">
                  <c:v>Weiß nicht</c:v>
                </c:pt>
                <c:pt idx="8">
                  <c:v>Pflegepersonal/Pflegedienst</c:v>
                </c:pt>
                <c:pt idx="9">
                  <c:v>Polizei/Feuerwehr</c:v>
                </c:pt>
              </c:strCache>
            </c:strRef>
          </c:cat>
          <c:val>
            <c:numRef>
              <c:f>German!$B$1:$B$10</c:f>
              <c:numCache>
                <c:formatCode>0%</c:formatCode>
                <c:ptCount val="10"/>
                <c:pt idx="0">
                  <c:v>0.38200000000000001</c:v>
                </c:pt>
                <c:pt idx="1">
                  <c:v>0.187</c:v>
                </c:pt>
                <c:pt idx="2">
                  <c:v>0.127</c:v>
                </c:pt>
                <c:pt idx="3">
                  <c:v>0.124</c:v>
                </c:pt>
                <c:pt idx="4">
                  <c:v>0.11199999999999999</c:v>
                </c:pt>
                <c:pt idx="5">
                  <c:v>9.1999999999999998E-2</c:v>
                </c:pt>
                <c:pt idx="6">
                  <c:v>5.2000000000000005E-2</c:v>
                </c:pt>
                <c:pt idx="7">
                  <c:v>2.7999999999999997E-2</c:v>
                </c:pt>
                <c:pt idx="8">
                  <c:v>2.4E-2</c:v>
                </c:pt>
                <c:pt idx="9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0-4827-8F85-6DCC1E8713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507346936"/>
        <c:axId val="507349560"/>
      </c:barChart>
      <c:catAx>
        <c:axId val="507346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07349560"/>
        <c:crosses val="autoZero"/>
        <c:auto val="1"/>
        <c:lblAlgn val="ctr"/>
        <c:lblOffset val="100"/>
        <c:noMultiLvlLbl val="0"/>
      </c:catAx>
      <c:valAx>
        <c:axId val="5073495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07346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5'!$B$1</c:f>
              <c:strCache>
                <c:ptCount val="1"/>
                <c:pt idx="0">
                  <c:v>1 sehr dringlich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F81B-437F-8790-3B4660F95B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5'!$A$2:$A$4</c:f>
              <c:strCache>
                <c:ptCount val="3"/>
                <c:pt idx="0">
                  <c:v>…einen schnellen Transport? (n=238)</c:v>
                </c:pt>
                <c:pt idx="1">
                  <c:v>…medizinische Beratung/Abklärung? (n=226)</c:v>
                </c:pt>
                <c:pt idx="2">
                  <c:v>…medizinische Maßnahmen (z. B. Gabe von Arzneimitteln)? (n=226)</c:v>
                </c:pt>
              </c:strCache>
            </c:strRef>
          </c:cat>
          <c:val>
            <c:numRef>
              <c:f>'Figure 5'!$B$2:$B$4</c:f>
              <c:numCache>
                <c:formatCode>0%</c:formatCode>
                <c:ptCount val="3"/>
                <c:pt idx="0">
                  <c:v>0.45378151260504201</c:v>
                </c:pt>
                <c:pt idx="1">
                  <c:v>0.50442477876106195</c:v>
                </c:pt>
                <c:pt idx="2">
                  <c:v>0.53539823008849563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B-437F-8790-3B4660F95B6D}"/>
            </c:ext>
          </c:extLst>
        </c:ser>
        <c:ser>
          <c:idx val="1"/>
          <c:order val="1"/>
          <c:tx>
            <c:strRef>
              <c:f>'Figure 5'!$C$1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5'!$A$2:$A$4</c:f>
              <c:strCache>
                <c:ptCount val="3"/>
                <c:pt idx="0">
                  <c:v>…einen schnellen Transport? (n=238)</c:v>
                </c:pt>
                <c:pt idx="1">
                  <c:v>…medizinische Beratung/Abklärung? (n=226)</c:v>
                </c:pt>
                <c:pt idx="2">
                  <c:v>…medizinische Maßnahmen (z. B. Gabe von Arzneimitteln)? (n=226)</c:v>
                </c:pt>
              </c:strCache>
            </c:strRef>
          </c:cat>
          <c:val>
            <c:numRef>
              <c:f>'Figure 5'!$C$2:$C$4</c:f>
              <c:numCache>
                <c:formatCode>0%</c:formatCode>
                <c:ptCount val="3"/>
                <c:pt idx="0">
                  <c:v>0.21848739495798319</c:v>
                </c:pt>
                <c:pt idx="1">
                  <c:v>0.23451327433628319</c:v>
                </c:pt>
                <c:pt idx="2">
                  <c:v>0.21238938053097345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1B-437F-8790-3B4660F95B6D}"/>
            </c:ext>
          </c:extLst>
        </c:ser>
        <c:ser>
          <c:idx val="2"/>
          <c:order val="2"/>
          <c:tx>
            <c:strRef>
              <c:f>'Figure 5'!$D$1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5'!$A$2:$A$4</c:f>
              <c:strCache>
                <c:ptCount val="3"/>
                <c:pt idx="0">
                  <c:v>…einen schnellen Transport? (n=238)</c:v>
                </c:pt>
                <c:pt idx="1">
                  <c:v>…medizinische Beratung/Abklärung? (n=226)</c:v>
                </c:pt>
                <c:pt idx="2">
                  <c:v>…medizinische Maßnahmen (z. B. Gabe von Arzneimitteln)? (n=226)</c:v>
                </c:pt>
              </c:strCache>
            </c:strRef>
          </c:cat>
          <c:val>
            <c:numRef>
              <c:f>'Figure 5'!$D$2:$D$4</c:f>
              <c:numCache>
                <c:formatCode>0%</c:formatCode>
                <c:ptCount val="3"/>
                <c:pt idx="0">
                  <c:v>0.19747899159663868</c:v>
                </c:pt>
                <c:pt idx="1">
                  <c:v>0.15929203539823009</c:v>
                </c:pt>
                <c:pt idx="2">
                  <c:v>9.7345132743362831E-2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1B-437F-8790-3B4660F95B6D}"/>
            </c:ext>
          </c:extLst>
        </c:ser>
        <c:ser>
          <c:idx val="3"/>
          <c:order val="3"/>
          <c:tx>
            <c:strRef>
              <c:f>'Figure 5'!$E$1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5'!$A$2:$A$4</c:f>
              <c:strCache>
                <c:ptCount val="3"/>
                <c:pt idx="0">
                  <c:v>…einen schnellen Transport? (n=238)</c:v>
                </c:pt>
                <c:pt idx="1">
                  <c:v>…medizinische Beratung/Abklärung? (n=226)</c:v>
                </c:pt>
                <c:pt idx="2">
                  <c:v>…medizinische Maßnahmen (z. B. Gabe von Arzneimitteln)? (n=226)</c:v>
                </c:pt>
              </c:strCache>
            </c:strRef>
          </c:cat>
          <c:val>
            <c:numRef>
              <c:f>'Figure 5'!$E$2:$E$4</c:f>
              <c:numCache>
                <c:formatCode>0%</c:formatCode>
                <c:ptCount val="3"/>
                <c:pt idx="0">
                  <c:v>5.8823529411764698E-2</c:v>
                </c:pt>
                <c:pt idx="1">
                  <c:v>3.0973451327433628E-2</c:v>
                </c:pt>
                <c:pt idx="2">
                  <c:v>3.9823008849557522E-2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1B-437F-8790-3B4660F95B6D}"/>
            </c:ext>
          </c:extLst>
        </c:ser>
        <c:ser>
          <c:idx val="4"/>
          <c:order val="4"/>
          <c:tx>
            <c:strRef>
              <c:f>'Figure 5'!$F$1</c:f>
              <c:strCache>
                <c:ptCount val="1"/>
                <c:pt idx="0">
                  <c:v>5 gar nicht dringlich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5'!$A$2:$A$4</c:f>
              <c:strCache>
                <c:ptCount val="3"/>
                <c:pt idx="0">
                  <c:v>…einen schnellen Transport? (n=238)</c:v>
                </c:pt>
                <c:pt idx="1">
                  <c:v>…medizinische Beratung/Abklärung? (n=226)</c:v>
                </c:pt>
                <c:pt idx="2">
                  <c:v>…medizinische Maßnahmen (z. B. Gabe von Arzneimitteln)? (n=226)</c:v>
                </c:pt>
              </c:strCache>
            </c:strRef>
          </c:cat>
          <c:val>
            <c:numRef>
              <c:f>'Figure 5'!$F$2:$F$4</c:f>
              <c:numCache>
                <c:formatCode>0%</c:formatCode>
                <c:ptCount val="3"/>
                <c:pt idx="0">
                  <c:v>7.1428571428571425E-2</c:v>
                </c:pt>
                <c:pt idx="1">
                  <c:v>7.0796460176991149E-2</c:v>
                </c:pt>
                <c:pt idx="2">
                  <c:v>0.11504424778761062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1B-437F-8790-3B4660F95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8847104"/>
        <c:axId val="108848640"/>
      </c:barChart>
      <c:catAx>
        <c:axId val="10884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08848640"/>
        <c:crosses val="autoZero"/>
        <c:auto val="1"/>
        <c:lblAlgn val="ctr"/>
        <c:lblOffset val="100"/>
        <c:noMultiLvlLbl val="0"/>
      </c:catAx>
      <c:valAx>
        <c:axId val="108848640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884710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41825337953609"/>
          <c:y val="0.90460687016511099"/>
          <c:w val="0.59116336812968828"/>
          <c:h val="8.0897023618380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'[Diagramm in Microsoft PowerPoint]Frage 16'!$C$5:$C$10</c:f>
              <c:strCache>
                <c:ptCount val="6"/>
                <c:pt idx="0">
                  <c:v>1 kein Notfall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extremer Notfall</c:v>
                </c:pt>
                <c:pt idx="5">
                  <c:v>weiß nicht</c:v>
                </c:pt>
              </c:strCache>
            </c:strRef>
          </c:cat>
          <c:val>
            <c:numRef>
              <c:f>'[Diagramm in Microsoft PowerPoint]Frage 16'!$I$5:$I$10</c:f>
              <c:numCache>
                <c:formatCode>0%</c:formatCode>
                <c:ptCount val="6"/>
                <c:pt idx="0">
                  <c:v>4.0322580645161289E-2</c:v>
                </c:pt>
                <c:pt idx="1">
                  <c:v>7.2580645161290328E-2</c:v>
                </c:pt>
                <c:pt idx="2">
                  <c:v>0.18548387096774191</c:v>
                </c:pt>
                <c:pt idx="3">
                  <c:v>0.34274193548387094</c:v>
                </c:pt>
                <c:pt idx="4">
                  <c:v>0.31451612903225806</c:v>
                </c:pt>
                <c:pt idx="5">
                  <c:v>4.4354838709677422E-2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1-46C9-8B0D-5AB7B1A5B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4769408"/>
        <c:axId val="104770944"/>
      </c:barChart>
      <c:catAx>
        <c:axId val="10476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04770944"/>
        <c:crosses val="autoZero"/>
        <c:auto val="1"/>
        <c:lblAlgn val="ctr"/>
        <c:lblOffset val="100"/>
        <c:noMultiLvlLbl val="0"/>
      </c:catAx>
      <c:valAx>
        <c:axId val="104770944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0476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 i="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151895214019212"/>
          <c:y val="2.2311079694953079E-2"/>
          <c:w val="0.37880282954843308"/>
          <c:h val="0.8842391945780083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'Figure 2'!$C$1</c:f>
              <c:strCache>
                <c:ptCount val="1"/>
                <c:pt idx="0">
                  <c:v>Ja, war ein Grund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'Figure 2'!$A$2:$B$20</c:f>
              <c:multiLvlStrCache>
                <c:ptCount val="8"/>
                <c:lvl>
                  <c:pt idx="0">
                    <c:v>Es konnte mich niemand zur Notaufnahme oder Arztpraxis fahren. (n=201)</c:v>
                  </c:pt>
                  <c:pt idx="1">
                    <c:v>Ich wollte eine sofortige medizinische Versorgung am Einsatzort. (n=196)</c:v>
                  </c:pt>
                  <c:pt idx="2">
                    <c:v>Meine Beschwerden traten außerhalb der Öffnungszeiten des Haus- oder Facharztes auf. (n=200)</c:v>
                  </c:pt>
                  <c:pt idx="3">
                    <c:v>Ich war unsicher, wie es um meine Gesundheit steht. (n=203)</c:v>
                  </c:pt>
                  <c:pt idx="4">
                    <c:v>Ich wollte einen schnellen Transport in das Krankenhaus/in die Notaufnahme. (n=200)</c:v>
                  </c:pt>
                  <c:pt idx="5">
                    <c:v>Der Rettungsdienst/Notarzt war am schnellsten verfügbar. (n=204)</c:v>
                  </c:pt>
                  <c:pt idx="6">
                    <c:v>Andere haben für mich entschieden, einen Rettungsdienst zu rufen. (n=217)</c:v>
                  </c:pt>
                  <c:pt idx="7">
                    <c:v>Ich hatte einen Notfall. (n=227)</c:v>
                  </c:pt>
                </c:lvl>
                <c:lvl>
                  <c:pt idx="0">
                    <c:v>8</c:v>
                  </c:pt>
                  <c:pt idx="1">
                    <c:v>7</c:v>
                  </c:pt>
                  <c:pt idx="2">
                    <c:v>6</c:v>
                  </c:pt>
                  <c:pt idx="3">
                    <c:v>5</c:v>
                  </c:pt>
                  <c:pt idx="4">
                    <c:v>4</c:v>
                  </c:pt>
                  <c:pt idx="5">
                    <c:v>3</c:v>
                  </c:pt>
                  <c:pt idx="6">
                    <c:v>2</c:v>
                  </c:pt>
                  <c:pt idx="7">
                    <c:v>1</c:v>
                  </c:pt>
                </c:lvl>
              </c:multiLvlStrCache>
            </c:multiLvlStrRef>
          </c:cat>
          <c:val>
            <c:numRef>
              <c:f>'Figure 2'!$C$2:$C$20</c:f>
              <c:numCache>
                <c:formatCode>0%</c:formatCode>
                <c:ptCount val="8"/>
                <c:pt idx="0">
                  <c:v>0.42288557213930356</c:v>
                </c:pt>
                <c:pt idx="1">
                  <c:v>0.47448979591836737</c:v>
                </c:pt>
                <c:pt idx="2">
                  <c:v>0.47499999999999998</c:v>
                </c:pt>
                <c:pt idx="3">
                  <c:v>0.53201970443349755</c:v>
                </c:pt>
                <c:pt idx="4">
                  <c:v>0.56000000000000005</c:v>
                </c:pt>
                <c:pt idx="5">
                  <c:v>0.63725490196078427</c:v>
                </c:pt>
                <c:pt idx="6">
                  <c:v>0.84331797235023043</c:v>
                </c:pt>
                <c:pt idx="7">
                  <c:v>0.88986784140969166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AB-4145-9E4E-801A515E0CFE}"/>
            </c:ext>
          </c:extLst>
        </c:ser>
        <c:ser>
          <c:idx val="1"/>
          <c:order val="1"/>
          <c:tx>
            <c:strRef>
              <c:f>'Figure 2'!$D$1</c:f>
              <c:strCache>
                <c:ptCount val="1"/>
                <c:pt idx="0">
                  <c:v>Nein, war kein Grund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'Figure 2'!$A$2:$B$20</c:f>
              <c:multiLvlStrCache>
                <c:ptCount val="8"/>
                <c:lvl>
                  <c:pt idx="0">
                    <c:v>Es konnte mich niemand zur Notaufnahme oder Arztpraxis fahren. (n=201)</c:v>
                  </c:pt>
                  <c:pt idx="1">
                    <c:v>Ich wollte eine sofortige medizinische Versorgung am Einsatzort. (n=196)</c:v>
                  </c:pt>
                  <c:pt idx="2">
                    <c:v>Meine Beschwerden traten außerhalb der Öffnungszeiten des Haus- oder Facharztes auf. (n=200)</c:v>
                  </c:pt>
                  <c:pt idx="3">
                    <c:v>Ich war unsicher, wie es um meine Gesundheit steht. (n=203)</c:v>
                  </c:pt>
                  <c:pt idx="4">
                    <c:v>Ich wollte einen schnellen Transport in das Krankenhaus/in die Notaufnahme. (n=200)</c:v>
                  </c:pt>
                  <c:pt idx="5">
                    <c:v>Der Rettungsdienst/Notarzt war am schnellsten verfügbar. (n=204)</c:v>
                  </c:pt>
                  <c:pt idx="6">
                    <c:v>Andere haben für mich entschieden, einen Rettungsdienst zu rufen. (n=217)</c:v>
                  </c:pt>
                  <c:pt idx="7">
                    <c:v>Ich hatte einen Notfall. (n=227)</c:v>
                  </c:pt>
                </c:lvl>
                <c:lvl>
                  <c:pt idx="0">
                    <c:v>8</c:v>
                  </c:pt>
                  <c:pt idx="1">
                    <c:v>7</c:v>
                  </c:pt>
                  <c:pt idx="2">
                    <c:v>6</c:v>
                  </c:pt>
                  <c:pt idx="3">
                    <c:v>5</c:v>
                  </c:pt>
                  <c:pt idx="4">
                    <c:v>4</c:v>
                  </c:pt>
                  <c:pt idx="5">
                    <c:v>3</c:v>
                  </c:pt>
                  <c:pt idx="6">
                    <c:v>2</c:v>
                  </c:pt>
                  <c:pt idx="7">
                    <c:v>1</c:v>
                  </c:pt>
                </c:lvl>
              </c:multiLvlStrCache>
            </c:multiLvlStrRef>
          </c:cat>
          <c:val>
            <c:numRef>
              <c:f>'Figure 2'!$D$2:$D$20</c:f>
              <c:numCache>
                <c:formatCode>0%</c:formatCode>
                <c:ptCount val="8"/>
                <c:pt idx="0">
                  <c:v>0.57711442786069655</c:v>
                </c:pt>
                <c:pt idx="1">
                  <c:v>0.52551020408163263</c:v>
                </c:pt>
                <c:pt idx="2">
                  <c:v>0.52500000000000002</c:v>
                </c:pt>
                <c:pt idx="3">
                  <c:v>0.46798029556650245</c:v>
                </c:pt>
                <c:pt idx="4">
                  <c:v>0.44</c:v>
                </c:pt>
                <c:pt idx="5">
                  <c:v>0.36274509803921567</c:v>
                </c:pt>
                <c:pt idx="6">
                  <c:v>0.15668202764976957</c:v>
                </c:pt>
                <c:pt idx="7">
                  <c:v>0.11013215859030837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AB-4145-9E4E-801A515E0CF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944768"/>
        <c:axId val="104946304"/>
      </c:barChart>
      <c:catAx>
        <c:axId val="104944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04946304"/>
        <c:crosses val="autoZero"/>
        <c:auto val="1"/>
        <c:lblAlgn val="ctr"/>
        <c:lblOffset val="100"/>
        <c:noMultiLvlLbl val="0"/>
      </c:catAx>
      <c:valAx>
        <c:axId val="10494630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10494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552339925174975"/>
          <c:y val="0.9536028560737323"/>
          <c:w val="0.59648385116225089"/>
          <c:h val="3.422746409265693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821795903765314"/>
          <c:y val="3.1515151515151517E-2"/>
          <c:w val="0.41294717566711564"/>
          <c:h val="0.810234120734908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'210216_Sozio'!$B$23</c:f>
              <c:strCache>
                <c:ptCount val="1"/>
                <c:pt idx="0">
                  <c:v>weitere Experten der Notfallversorgung (n=431)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003525264394828E-3"/>
                  <c:y val="9.89486703772408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CD-45F6-BE85-93964A6DE77D}"/>
                </c:ext>
              </c:extLst>
            </c:dLbl>
            <c:dLbl>
              <c:idx val="1"/>
              <c:layout>
                <c:manualLayout>
                  <c:x val="-3.1335683509597129E-3"/>
                  <c:y val="4.9474335188619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CD-45F6-BE85-93964A6DE7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'210216_Sozio'!$A$24:$A$36</c:f>
              <c:strCache>
                <c:ptCount val="13"/>
                <c:pt idx="0">
                  <c:v>Juristen</c:v>
                </c:pt>
                <c:pt idx="1">
                  <c:v>Abgeordnete</c:v>
                </c:pt>
                <c:pt idx="2">
                  <c:v>gesetzlichen Krankenkassen </c:v>
                </c:pt>
                <c:pt idx="3">
                  <c:v>andere Berufe</c:v>
                </c:pt>
                <c:pt idx="4">
                  <c:v>First Responder/Rettungshelfer </c:v>
                </c:pt>
                <c:pt idx="5">
                  <c:v>Wissenschaftler</c:v>
                </c:pt>
                <c:pt idx="6">
                  <c:v>Leitstellenmitarbeiter (z. B. Disponent)</c:v>
                </c:pt>
                <c:pt idx="7">
                  <c:v>Übungsleiter im Rettungswesen/der Notfallmedizin</c:v>
                </c:pt>
                <c:pt idx="8">
                  <c:v>Katastrophenschutz </c:v>
                </c:pt>
                <c:pt idx="9">
                  <c:v>sonst. Mitarbeiter (Organisatorische Mitarbeiter Rettungsdienst)</c:v>
                </c:pt>
                <c:pt idx="10">
                  <c:v>Ärzte (ÄLRD, Notärzte, Ärzte mit/ohne ärztlichem Bereitschaftsdienst, Ärzte eines Krankenhauses)</c:v>
                </c:pt>
                <c:pt idx="11">
                  <c:v>Ausbilder im Rettungswesen/Notfallmedizin</c:v>
                </c:pt>
                <c:pt idx="12">
                  <c:v>Notfallsanitäter (Rettungsassistent, Rettungssanitäter)</c:v>
                </c:pt>
              </c:strCache>
            </c:strRef>
          </c:cat>
          <c:val>
            <c:numRef>
              <c:f>'210216_Sozio'!$B$24:$B$36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27</c:v>
                </c:pt>
                <c:pt idx="3">
                  <c:v>39</c:v>
                </c:pt>
                <c:pt idx="4">
                  <c:v>40</c:v>
                </c:pt>
                <c:pt idx="5">
                  <c:v>42</c:v>
                </c:pt>
                <c:pt idx="6">
                  <c:v>44</c:v>
                </c:pt>
                <c:pt idx="7">
                  <c:v>64</c:v>
                </c:pt>
                <c:pt idx="8">
                  <c:v>83</c:v>
                </c:pt>
                <c:pt idx="9">
                  <c:v>81</c:v>
                </c:pt>
                <c:pt idx="10">
                  <c:v>86</c:v>
                </c:pt>
                <c:pt idx="11">
                  <c:v>156</c:v>
                </c:pt>
                <c:pt idx="12">
                  <c:v>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CD-45F6-BE85-93964A6DE77D}"/>
            </c:ext>
          </c:extLst>
        </c:ser>
        <c:ser>
          <c:idx val="1"/>
          <c:order val="1"/>
          <c:tx>
            <c:strRef>
              <c:f>'210216_Sozio'!$C$23</c:f>
              <c:strCache>
                <c:ptCount val="1"/>
                <c:pt idx="0">
                  <c:v>Fokusgruppen-TN (n=19)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'210216_Sozio'!$A$24:$A$36</c:f>
              <c:strCache>
                <c:ptCount val="13"/>
                <c:pt idx="0">
                  <c:v>Juristen</c:v>
                </c:pt>
                <c:pt idx="1">
                  <c:v>Abgeordnete</c:v>
                </c:pt>
                <c:pt idx="2">
                  <c:v>gesetzlichen Krankenkassen </c:v>
                </c:pt>
                <c:pt idx="3">
                  <c:v>andere Berufe</c:v>
                </c:pt>
                <c:pt idx="4">
                  <c:v>First Responder/Rettungshelfer </c:v>
                </c:pt>
                <c:pt idx="5">
                  <c:v>Wissenschaftler</c:v>
                </c:pt>
                <c:pt idx="6">
                  <c:v>Leitstellenmitarbeiter (z. B. Disponent)</c:v>
                </c:pt>
                <c:pt idx="7">
                  <c:v>Übungsleiter im Rettungswesen/der Notfallmedizin</c:v>
                </c:pt>
                <c:pt idx="8">
                  <c:v>Katastrophenschutz </c:v>
                </c:pt>
                <c:pt idx="9">
                  <c:v>sonst. Mitarbeiter (Organisatorische Mitarbeiter Rettungsdienst)</c:v>
                </c:pt>
                <c:pt idx="10">
                  <c:v>Ärzte (ÄLRD, Notärzte, Ärzte mit/ohne ärztlichem Bereitschaftsdienst, Ärzte eines Krankenhauses)</c:v>
                </c:pt>
                <c:pt idx="11">
                  <c:v>Ausbilder im Rettungswesen/Notfallmedizin</c:v>
                </c:pt>
                <c:pt idx="12">
                  <c:v>Notfallsanitäter (Rettungsassistent, Rettungssanitäter)</c:v>
                </c:pt>
              </c:strCache>
            </c:strRef>
          </c:cat>
          <c:val>
            <c:numRef>
              <c:f>'210216_Sozio'!$C$24:$C$36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7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5</c:v>
                </c:pt>
                <c:pt idx="10">
                  <c:v>6</c:v>
                </c:pt>
                <c:pt idx="11">
                  <c:v>11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CD-45F6-BE85-93964A6DE7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1970640"/>
        <c:axId val="541965064"/>
      </c:barChart>
      <c:catAx>
        <c:axId val="54197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41965064"/>
        <c:crosses val="autoZero"/>
        <c:auto val="1"/>
        <c:lblAlgn val="ctr"/>
        <c:lblOffset val="100"/>
        <c:noMultiLvlLbl val="0"/>
      </c:catAx>
      <c:valAx>
        <c:axId val="541965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4197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041599970391473E-2"/>
          <c:y val="0.82220131574462285"/>
          <c:w val="0.40661267688097535"/>
          <c:h val="0.130798065826187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HE3a_b!$U$5</c:f>
              <c:strCache>
                <c:ptCount val="1"/>
                <c:pt idx="0">
                  <c:v>Disponierungsoptionen (n=435)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6.4715981189818611E-2"/>
                  <c:y val="2.58464719565774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4B-48F4-9BD1-37AE85138B9D}"/>
                </c:ext>
              </c:extLst>
            </c:dLbl>
            <c:dLbl>
              <c:idx val="10"/>
              <c:layout>
                <c:manualLayout>
                  <c:x val="-4.7115025752034037E-2"/>
                  <c:y val="-2.5846471956577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A4B-48F4-9BD1-37AE85138B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HE3a_b!$T$6:$T$18</c:f>
              <c:strCache>
                <c:ptCount val="13"/>
                <c:pt idx="0">
                  <c:v>Andere</c:v>
                </c:pt>
                <c:pt idx="1">
                  <c:v>Terminvergabe bei niedergelassenen Arzt</c:v>
                </c:pt>
                <c:pt idx="2">
                  <c:v>Sozialarbeiter</c:v>
                </c:pt>
                <c:pt idx="3">
                  <c:v>Pflegerische Dienste</c:v>
                </c:pt>
                <c:pt idx="4">
                  <c:v>Hausnotruf-Anbieter</c:v>
                </c:pt>
                <c:pt idx="5">
                  <c:v>Hausbesuche durch Hausarzt</c:v>
                </c:pt>
                <c:pt idx="6">
                  <c:v>Psychosomatische/Psychologische Dienste</c:v>
                </c:pt>
                <c:pt idx="7">
                  <c:v>kassenärztliche Notfallpraxen</c:v>
                </c:pt>
                <c:pt idx="8">
                  <c:v>Professionelle/nicht-professionelle Ersthelfer</c:v>
                </c:pt>
                <c:pt idx="9">
                  <c:v>Gemeindenotfallsanitäter</c:v>
                </c:pt>
                <c:pt idx="10">
                  <c:v>Feuerwehr</c:v>
                </c:pt>
                <c:pt idx="11">
                  <c:v>Rufnummer des Kassenärztlichen Bereitschaftsdienstes 116117</c:v>
                </c:pt>
                <c:pt idx="12">
                  <c:v>Krankentransporte</c:v>
                </c:pt>
              </c:strCache>
            </c:strRef>
          </c:cat>
          <c:val>
            <c:numRef>
              <c:f>HE3a_b!$U$6:$U$18</c:f>
              <c:numCache>
                <c:formatCode>0.0%</c:formatCode>
                <c:ptCount val="13"/>
                <c:pt idx="0">
                  <c:v>5.0999999999999997E-2</c:v>
                </c:pt>
                <c:pt idx="1">
                  <c:v>0.14899999999999999</c:v>
                </c:pt>
                <c:pt idx="2">
                  <c:v>0.24099999999999999</c:v>
                </c:pt>
                <c:pt idx="3">
                  <c:v>0.26200000000000001</c:v>
                </c:pt>
                <c:pt idx="4">
                  <c:v>0.30299999999999999</c:v>
                </c:pt>
                <c:pt idx="5">
                  <c:v>0.377</c:v>
                </c:pt>
                <c:pt idx="6">
                  <c:v>0.45300000000000001</c:v>
                </c:pt>
                <c:pt idx="7">
                  <c:v>0.628</c:v>
                </c:pt>
                <c:pt idx="8">
                  <c:v>0.71</c:v>
                </c:pt>
                <c:pt idx="9">
                  <c:v>0.71499999999999997</c:v>
                </c:pt>
                <c:pt idx="10">
                  <c:v>0.81799999999999995</c:v>
                </c:pt>
                <c:pt idx="11">
                  <c:v>0.83699999999999997</c:v>
                </c:pt>
                <c:pt idx="12">
                  <c:v>0.86699999999999999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4B-48F4-9BD1-37AE85138B9D}"/>
            </c:ext>
          </c:extLst>
        </c:ser>
        <c:ser>
          <c:idx val="1"/>
          <c:order val="1"/>
          <c:tx>
            <c:strRef>
              <c:f>HE3a_b!$V$5</c:f>
              <c:strCache>
                <c:ptCount val="1"/>
                <c:pt idx="0">
                  <c:v>Weitervermittlungsoptionen (n=412)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905922056824333E-2"/>
                  <c:y val="-5.16929439131558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A4B-48F4-9BD1-37AE85138B9D}"/>
                </c:ext>
              </c:extLst>
            </c:dLbl>
            <c:dLbl>
              <c:idx val="2"/>
              <c:layout>
                <c:manualLayout>
                  <c:x val="-2.024333806075987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A4B-48F4-9BD1-37AE85138B9D}"/>
                </c:ext>
              </c:extLst>
            </c:dLbl>
            <c:dLbl>
              <c:idx val="3"/>
              <c:layout>
                <c:manualLayout>
                  <c:x val="-2.322908113756811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A4B-48F4-9BD1-37AE85138B9D}"/>
                </c:ext>
              </c:extLst>
            </c:dLbl>
            <c:dLbl>
              <c:idx val="7"/>
              <c:layout>
                <c:manualLayout>
                  <c:x val="-3.6351421960140441E-2"/>
                  <c:y val="2.5846471956577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A4B-48F4-9BD1-37AE85138B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HE3a_b!$T$6:$T$18</c:f>
              <c:strCache>
                <c:ptCount val="13"/>
                <c:pt idx="0">
                  <c:v>Andere</c:v>
                </c:pt>
                <c:pt idx="1">
                  <c:v>Terminvergabe bei niedergelassenen Arzt</c:v>
                </c:pt>
                <c:pt idx="2">
                  <c:v>Sozialarbeiter</c:v>
                </c:pt>
                <c:pt idx="3">
                  <c:v>Pflegerische Dienste</c:v>
                </c:pt>
                <c:pt idx="4">
                  <c:v>Hausnotruf-Anbieter</c:v>
                </c:pt>
                <c:pt idx="5">
                  <c:v>Hausbesuche durch Hausarzt</c:v>
                </c:pt>
                <c:pt idx="6">
                  <c:v>Psychosomatische/Psychologische Dienste</c:v>
                </c:pt>
                <c:pt idx="7">
                  <c:v>kassenärztliche Notfallpraxen</c:v>
                </c:pt>
                <c:pt idx="8">
                  <c:v>Professionelle/nicht-professionelle Ersthelfer</c:v>
                </c:pt>
                <c:pt idx="9">
                  <c:v>Gemeindenotfallsanitäter</c:v>
                </c:pt>
                <c:pt idx="10">
                  <c:v>Feuerwehr</c:v>
                </c:pt>
                <c:pt idx="11">
                  <c:v>Rufnummer des Kassenärztlichen Bereitschaftsdienstes 116117</c:v>
                </c:pt>
                <c:pt idx="12">
                  <c:v>Krankentransporte</c:v>
                </c:pt>
              </c:strCache>
            </c:strRef>
          </c:cat>
          <c:val>
            <c:numRef>
              <c:f>HE3a_b!$V$6:$V$18</c:f>
              <c:numCache>
                <c:formatCode>0.0%</c:formatCode>
                <c:ptCount val="13"/>
                <c:pt idx="0">
                  <c:v>3.4000000000000002E-2</c:v>
                </c:pt>
                <c:pt idx="1">
                  <c:v>0.39100000000000001</c:v>
                </c:pt>
                <c:pt idx="2">
                  <c:v>0.53600000000000003</c:v>
                </c:pt>
                <c:pt idx="3">
                  <c:v>0.54100000000000004</c:v>
                </c:pt>
                <c:pt idx="4">
                  <c:v>0.434</c:v>
                </c:pt>
                <c:pt idx="5">
                  <c:v>0.48299999999999998</c:v>
                </c:pt>
                <c:pt idx="6">
                  <c:v>0.621</c:v>
                </c:pt>
                <c:pt idx="7">
                  <c:v>0.65500000000000003</c:v>
                </c:pt>
                <c:pt idx="8">
                  <c:v>0.26500000000000001</c:v>
                </c:pt>
                <c:pt idx="9">
                  <c:v>0.29899999999999999</c:v>
                </c:pt>
                <c:pt idx="10">
                  <c:v>0.35699999999999998</c:v>
                </c:pt>
                <c:pt idx="11">
                  <c:v>0.624</c:v>
                </c:pt>
                <c:pt idx="1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4B-48F4-9BD1-37AE85138B9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9511024"/>
        <c:axId val="619511352"/>
      </c:barChart>
      <c:catAx>
        <c:axId val="619511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619511352"/>
        <c:crosses val="autoZero"/>
        <c:auto val="1"/>
        <c:lblAlgn val="ctr"/>
        <c:lblOffset val="100"/>
        <c:noMultiLvlLbl val="0"/>
      </c:catAx>
      <c:valAx>
        <c:axId val="619511352"/>
        <c:scaling>
          <c:orientation val="minMax"/>
          <c:max val="0.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61951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643576920206019E-3"/>
          <c:y val="0.8814290046259079"/>
          <c:w val="0.39832915936638763"/>
          <c:h val="0.118570995374092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0.10394</cdr:x>
      <cdr:y>0.80258</cdr:y>
    </cdr:from>
    <cdr:to>
      <cdr:x>0.35967</cdr:x>
      <cdr:y>0.80258</cdr:y>
    </cdr:to>
    <cdr:cxnSp macro="">
      <cdr:nvCxnSpPr>
        <cdr:cNvPr id="3" name="Gerade Verbindung mit Pfeil 2"/>
        <cdr:cNvCxnSpPr/>
      </cdr:nvCxnSpPr>
      <cdr:spPr>
        <a:xfrm xmlns:a="http://schemas.openxmlformats.org/drawingml/2006/main">
          <a:off x="830809" y="4218855"/>
          <a:ext cx="2043987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0.07682</cdr:x>
      <cdr:y>0.81886</cdr:y>
    </cdr:from>
    <cdr:to>
      <cdr:x>0.08358</cdr:x>
      <cdr:y>0.83871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519115" y="3143251"/>
          <a:ext cx="45719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>
              <a:solidFill>
                <a:sysClr val="windowText" lastClr="00000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0.4009</cdr:x>
      <cdr:y>0.80258</cdr:y>
    </cdr:from>
    <cdr:to>
      <cdr:x>0.65663</cdr:x>
      <cdr:y>0.80258</cdr:y>
    </cdr:to>
    <cdr:cxnSp macro="">
      <cdr:nvCxnSpPr>
        <cdr:cNvPr id="5" name="Gerade Verbindung mit Pfeil 4"/>
        <cdr:cNvCxnSpPr/>
      </cdr:nvCxnSpPr>
      <cdr:spPr>
        <a:xfrm xmlns:a="http://schemas.openxmlformats.org/drawingml/2006/main">
          <a:off x="3204356" y="4218855"/>
          <a:ext cx="2043987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0.71622</cdr:x>
      <cdr:y>0.80258</cdr:y>
    </cdr:from>
    <cdr:to>
      <cdr:x>0.96287</cdr:x>
      <cdr:y>0.80428</cdr:y>
    </cdr:to>
    <cdr:cxnSp macro="">
      <cdr:nvCxnSpPr>
        <cdr:cNvPr id="6" name="Gerade Verbindung mit Pfeil 5"/>
        <cdr:cNvCxnSpPr/>
      </cdr:nvCxnSpPr>
      <cdr:spPr>
        <a:xfrm xmlns:a="http://schemas.openxmlformats.org/drawingml/2006/main" flipV="1">
          <a:off x="5724636" y="4218855"/>
          <a:ext cx="1971467" cy="890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0.04955</cdr:x>
      <cdr:y>0.05317</cdr:y>
    </cdr:from>
    <cdr:to>
      <cdr:x>0.7973</cdr:x>
      <cdr:y>0.52539</cdr:y>
    </cdr:to>
    <cdr:sp macro="" textlink="">
      <cdr:nvSpPr>
        <cdr:cNvPr id="12" name="Rechteck 11"/>
        <cdr:cNvSpPr/>
      </cdr:nvSpPr>
      <cdr:spPr>
        <a:xfrm xmlns:a="http://schemas.openxmlformats.org/drawingml/2006/main">
          <a:off x="396044" y="279489"/>
          <a:ext cx="5976664" cy="24822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0.52586</cdr:x>
      <cdr:y>0.06026</cdr:y>
    </cdr:from>
    <cdr:to>
      <cdr:x>0.85628</cdr:x>
      <cdr:y>0.87844</cdr:y>
    </cdr:to>
    <cdr:sp macro="" textlink="">
      <cdr:nvSpPr>
        <cdr:cNvPr id="2" name="Rechteck 1"/>
        <cdr:cNvSpPr/>
      </cdr:nvSpPr>
      <cdr:spPr>
        <a:xfrm xmlns:a="http://schemas.openxmlformats.org/drawingml/2006/main">
          <a:off x="4392488" y="286392"/>
          <a:ext cx="2759968" cy="38884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0.88147</cdr:x>
      <cdr:y>0.01917</cdr:y>
    </cdr:from>
    <cdr:to>
      <cdr:x>0.88291</cdr:x>
      <cdr:y>0.87942</cdr:y>
    </cdr:to>
    <cdr:cxnSp macro="">
      <cdr:nvCxnSpPr>
        <cdr:cNvPr id="2" name="Gerader Verbinder 1"/>
        <cdr:cNvCxnSpPr/>
      </cdr:nvCxnSpPr>
      <cdr:spPr>
        <a:xfrm xmlns:a="http://schemas.openxmlformats.org/drawingml/2006/main" flipV="1">
          <a:off x="7498717" y="94217"/>
          <a:ext cx="12250" cy="422695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0.74569</cdr:x>
      <cdr:y>0.02585</cdr:y>
    </cdr:from>
    <cdr:to>
      <cdr:x>0.74651</cdr:x>
      <cdr:y>0.88362</cdr:y>
    </cdr:to>
    <cdr:cxnSp macro="">
      <cdr:nvCxnSpPr>
        <cdr:cNvPr id="3" name="Gerader Verbinder 2"/>
        <cdr:cNvCxnSpPr/>
      </cdr:nvCxnSpPr>
      <cdr:spPr>
        <a:xfrm xmlns:a="http://schemas.openxmlformats.org/drawingml/2006/main" flipH="1" flipV="1">
          <a:off x="6343650" y="127000"/>
          <a:ext cx="6981" cy="4214783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0.43632</cdr:x>
      <cdr:y>0.91886</cdr:y>
    </cdr:from>
    <cdr:to>
      <cdr:x>0.73489</cdr:x>
      <cdr:y>1</cdr:y>
    </cdr:to>
    <cdr:sp macro="" textlink="">
      <cdr:nvSpPr>
        <cdr:cNvPr id="9" name="Textfeld 1"/>
        <cdr:cNvSpPr txBox="1"/>
      </cdr:nvSpPr>
      <cdr:spPr>
        <a:xfrm xmlns:a="http://schemas.openxmlformats.org/drawingml/2006/main">
          <a:off x="3711846" y="4514938"/>
          <a:ext cx="2539963" cy="3986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kein Konsens </a:t>
          </a:r>
        </a:p>
        <a:p xmlns:a="http://schemas.openxmlformats.org/drawingml/2006/main">
          <a:pPr algn="ctr"/>
          <a:r>
            <a:rPr lang="de-DE" sz="1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de-DE" sz="1000" dirty="0">
              <a:solidFill>
                <a:srgbClr val="C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≤50% )</a:t>
          </a:r>
          <a:endParaRPr lang="de-DE" sz="10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0.71082</cdr:x>
      <cdr:y>0.924</cdr:y>
    </cdr:from>
    <cdr:to>
      <cdr:x>0.92986</cdr:x>
      <cdr:y>1</cdr:y>
    </cdr:to>
    <cdr:sp macro="" textlink="">
      <cdr:nvSpPr>
        <cdr:cNvPr id="10" name="Textfeld 1"/>
        <cdr:cNvSpPr txBox="1"/>
      </cdr:nvSpPr>
      <cdr:spPr>
        <a:xfrm xmlns:a="http://schemas.openxmlformats.org/drawingml/2006/main">
          <a:off x="6043404" y="4974968"/>
          <a:ext cx="1862259" cy="4091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de-DE" sz="1050" dirty="0" smtClean="0">
              <a:solidFill>
                <a:srgbClr val="E36C0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mehr. </a:t>
          </a:r>
          <a:r>
            <a:rPr lang="de-DE" sz="1050" dirty="0">
              <a:solidFill>
                <a:srgbClr val="E36C0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Zustimmung</a:t>
          </a:r>
          <a:endParaRPr lang="de-DE" sz="1600" dirty="0"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de-DE" sz="1000" dirty="0">
              <a:solidFill>
                <a:srgbClr val="E36C0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(&gt;50-75%)</a:t>
          </a:r>
          <a:endParaRPr lang="de-DE" sz="1600" dirty="0"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0.89141</cdr:x>
      <cdr:y>0.92199</cdr:y>
    </cdr:from>
    <cdr:to>
      <cdr:x>1</cdr:x>
      <cdr:y>0.99191</cdr:y>
    </cdr:to>
    <cdr:sp macro="" textlink="">
      <cdr:nvSpPr>
        <cdr:cNvPr id="11" name="Textfeld 1"/>
        <cdr:cNvSpPr txBox="1"/>
      </cdr:nvSpPr>
      <cdr:spPr>
        <a:xfrm xmlns:a="http://schemas.openxmlformats.org/drawingml/2006/main">
          <a:off x="7578786" y="4964146"/>
          <a:ext cx="923234" cy="376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de-DE" sz="1050" dirty="0">
              <a:solidFill>
                <a:srgbClr val="76923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Konsens</a:t>
          </a:r>
          <a:endParaRPr lang="de-DE" sz="1600" dirty="0"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de-DE" sz="1000" dirty="0">
              <a:solidFill>
                <a:srgbClr val="76923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(&gt;75%-95%)</a:t>
          </a:r>
          <a:endParaRPr lang="de-DE" sz="1600" dirty="0"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0.47344</cdr:x>
      <cdr:y>0.92879</cdr:y>
    </cdr:from>
    <cdr:to>
      <cdr:x>0.74026</cdr:x>
      <cdr:y>0.9294</cdr:y>
    </cdr:to>
    <cdr:cxnSp macro="">
      <cdr:nvCxnSpPr>
        <cdr:cNvPr id="14" name="Gerade Verbindung mit Pfeil 13"/>
        <cdr:cNvCxnSpPr/>
      </cdr:nvCxnSpPr>
      <cdr:spPr>
        <a:xfrm xmlns:a="http://schemas.openxmlformats.org/drawingml/2006/main" flipH="1">
          <a:off x="4027588" y="4563716"/>
          <a:ext cx="2269851" cy="299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0.74744</cdr:x>
      <cdr:y>0.92587</cdr:y>
    </cdr:from>
    <cdr:to>
      <cdr:x>0.87553</cdr:x>
      <cdr:y>0.92617</cdr:y>
    </cdr:to>
    <cdr:cxnSp macro="">
      <cdr:nvCxnSpPr>
        <cdr:cNvPr id="22" name="Gerade Verbindung mit Pfeil 21"/>
        <cdr:cNvCxnSpPr/>
      </cdr:nvCxnSpPr>
      <cdr:spPr>
        <a:xfrm xmlns:a="http://schemas.openxmlformats.org/drawingml/2006/main" flipV="1">
          <a:off x="6358515" y="4549384"/>
          <a:ext cx="1089736" cy="147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0.88288</cdr:x>
      <cdr:y>0.92617</cdr:y>
    </cdr:from>
    <cdr:to>
      <cdr:x>0.98474</cdr:x>
      <cdr:y>0.92679</cdr:y>
    </cdr:to>
    <cdr:cxnSp macro="">
      <cdr:nvCxnSpPr>
        <cdr:cNvPr id="25" name="Gerade Verbindung mit Pfeil 24"/>
        <cdr:cNvCxnSpPr/>
      </cdr:nvCxnSpPr>
      <cdr:spPr>
        <a:xfrm xmlns:a="http://schemas.openxmlformats.org/drawingml/2006/main">
          <a:off x="7510765" y="4550858"/>
          <a:ext cx="866498" cy="30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9BD05-E7DE-40F1-A900-A1BBA8A266C3}" type="datetimeFigureOut">
              <a:rPr lang="de-DE" smtClean="0"/>
              <a:pPr/>
              <a:t>12.03.2021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D185E-D6F7-410B-8EE8-1D8F765F8D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68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BBB01-97D8-4C8A-9DB3-C5FF27B44DB3}" type="datetimeFigureOut">
              <a:rPr lang="de-DE" smtClean="0"/>
              <a:pPr/>
              <a:t>12.03.2021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ADC09-2DAA-4D07-B735-1CEE6E0464B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DC09-2DAA-4D07-B735-1CEE6E0464B3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71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DC09-2DAA-4D07-B735-1CEE6E0464B3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264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DC09-2DAA-4D07-B735-1CEE6E0464B3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09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Fragen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Geben die abgeleiteten HE die Veränderungsbedarfe aus Expertensicht richtig wieder?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Unterlagen die HE durch die Zusammensetzung der Fokusgruppen einem Bias?</a:t>
            </a:r>
          </a:p>
          <a:p>
            <a:pPr lvl="0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 Themenbereiche: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Leitstelle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Patientenversorger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und Evaluation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Bevölkerung</a:t>
            </a:r>
          </a:p>
          <a:p>
            <a:endParaRPr lang="de-DE" dirty="0" smtClean="0"/>
          </a:p>
          <a:p>
            <a:r>
              <a:rPr lang="de-DE" b="1" dirty="0" smtClean="0"/>
              <a:t>Pretest:</a:t>
            </a:r>
          </a:p>
          <a:p>
            <a:r>
              <a:rPr lang="de-DE" dirty="0" smtClean="0"/>
              <a:t>n=14</a:t>
            </a:r>
          </a:p>
          <a:p>
            <a:endParaRPr lang="de-DE" dirty="0" smtClean="0"/>
          </a:p>
          <a:p>
            <a:r>
              <a:rPr lang="de-DE" b="1" dirty="0" smtClean="0"/>
              <a:t>Dauer Hauptbefragung:</a:t>
            </a:r>
          </a:p>
          <a:p>
            <a:r>
              <a:rPr lang="de-DE" dirty="0" smtClean="0"/>
              <a:t>4 Wochen (Juli/August 2020)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DC09-2DAA-4D07-B735-1CEE6E0464B3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930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Fragen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Geben die abgeleiteten HE die Veränderungsbedarfe aus Expertensicht richtig wieder?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Unterlagen die HE durch die Zusammensetzung der Fokusgruppen einem Bias?</a:t>
            </a:r>
          </a:p>
          <a:p>
            <a:pPr lvl="0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 Themenbereiche: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Leitstelle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Patientenversorger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und Evaluation</a:t>
            </a: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Bevölkerung</a:t>
            </a:r>
          </a:p>
          <a:p>
            <a:endParaRPr lang="de-DE" dirty="0" smtClean="0"/>
          </a:p>
          <a:p>
            <a:r>
              <a:rPr lang="de-DE" b="1" dirty="0" smtClean="0"/>
              <a:t>Pretest:</a:t>
            </a:r>
          </a:p>
          <a:p>
            <a:r>
              <a:rPr lang="de-DE" dirty="0" smtClean="0"/>
              <a:t>n=14</a:t>
            </a:r>
          </a:p>
          <a:p>
            <a:endParaRPr lang="de-DE" dirty="0" smtClean="0"/>
          </a:p>
          <a:p>
            <a:r>
              <a:rPr lang="de-DE" b="1" dirty="0" smtClean="0"/>
              <a:t>Dauer Hauptbefragung:</a:t>
            </a:r>
          </a:p>
          <a:p>
            <a:r>
              <a:rPr lang="de-DE" dirty="0" smtClean="0"/>
              <a:t>4 Wochen (Juli/August 2020)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DC09-2DAA-4D07-B735-1CEE6E0464B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75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 6 Sub-Statements besteht 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Konsens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über 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bundesweit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zu regelnde Standards (für beide Expertengruppen)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DC09-2DAA-4D07-B735-1CEE6E0464B3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7" descr="klinikum_logo_breit_druck_blau.pd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26781"/>
            <a:ext cx="3806824" cy="44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1"/>
          <p:cNvSpPr/>
          <p:nvPr userDrawn="1"/>
        </p:nvSpPr>
        <p:spPr>
          <a:xfrm>
            <a:off x="2411760" y="6173473"/>
            <a:ext cx="1905000" cy="5046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691" y="6276801"/>
            <a:ext cx="985044" cy="30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153" y="6237312"/>
            <a:ext cx="807194" cy="39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457200" y="609600"/>
            <a:ext cx="8181975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" name="Picture 2" descr="G:\Projekte_INHALTE\Notfallversorgung Inno_RD\Öffentlichkeitsarbeit\Logo_uniOldenburg_std_2f_cmyk.ti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62"/>
            <a:ext cx="1614426" cy="49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539750" y="1125538"/>
            <a:ext cx="7993063" cy="3311525"/>
          </a:xfrm>
        </p:spPr>
        <p:txBody>
          <a:bodyPr/>
          <a:lstStyle>
            <a:lvl1pPr>
              <a:defRPr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2" name="Picture 2" descr="G:\Projekte_INHALTE\Notfallversorgung_Inno_RD\Öffentlichkeitsarbeit\Inno_RD-Projektlogo\FINALE_Logo\Inno_RD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1765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8815D2-A33B-464F-88CC-1E0FAEBC9F4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46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60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492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7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8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134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11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81B-AE57-4ACA-B437-FB8D266E7B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9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7" descr="klinikum_logo_breit_druck_blau.pd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26781"/>
            <a:ext cx="3806824" cy="44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1"/>
          <p:cNvSpPr/>
          <p:nvPr userDrawn="1"/>
        </p:nvSpPr>
        <p:spPr>
          <a:xfrm>
            <a:off x="2411760" y="6173473"/>
            <a:ext cx="1905000" cy="5046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691" y="6276801"/>
            <a:ext cx="985044" cy="30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153" y="6237312"/>
            <a:ext cx="807194" cy="39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457200" y="609600"/>
            <a:ext cx="8181975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" name="Picture 2" descr="G:\Projekte_INHALTE\Notfallversorgung Inno_RD\Öffentlichkeitsarbeit\Logo_uniOldenburg_std_2f_cmyk.ti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62"/>
            <a:ext cx="1614426" cy="49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8815D2-A33B-464F-88CC-1E0FAEBC9F4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Picture 2" descr="G:\Projekte_INHALTE\Notfallversorgung_Inno_RD\Öffentlichkeitsarbeit\Inno_RD-Projektlogo\FINALE_Logo\Inno_RD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1765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14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7" descr="klinikum_logo_breit_druck_blau.pd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26781"/>
            <a:ext cx="3806824" cy="44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1"/>
          <p:cNvSpPr/>
          <p:nvPr userDrawn="1"/>
        </p:nvSpPr>
        <p:spPr>
          <a:xfrm>
            <a:off x="2411760" y="6173473"/>
            <a:ext cx="1905000" cy="5046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691" y="6276801"/>
            <a:ext cx="985044" cy="30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153" y="6237312"/>
            <a:ext cx="807194" cy="39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457200" y="609600"/>
            <a:ext cx="8181975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" name="Picture 2" descr="G:\Projekte_INHALTE\Notfallversorgung Inno_RD\Öffentlichkeitsarbeit\Logo_uniOldenburg_std_2f_cmyk.ti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62"/>
            <a:ext cx="1614426" cy="49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Picture 2" descr="G:\Projekte_INHALTE\Notfallversorgung_Inno_RD\Öffentlichkeitsarbeit\Inno_RD-Projektlogo\FINALE_Logo\Inno_RD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1765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62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24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35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42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79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53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A81B-AE57-4ACA-B437-FB8D266E7B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99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73" r:id="rId3"/>
    <p:sldLayoutId id="214748368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8C9D4-A554-46BA-957A-CC92F1F780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56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jpeg"/><Relationship Id="rId5" Type="http://schemas.openxmlformats.org/officeDocument/2006/relationships/image" Target="../media/image4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link.springer.com/article/10.1007/s10049-020-00832-2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3579" y="620688"/>
            <a:ext cx="8216882" cy="1470025"/>
          </a:xfrm>
        </p:spPr>
        <p:txBody>
          <a:bodyPr>
            <a:noAutofit/>
          </a:bodyPr>
          <a:lstStyle/>
          <a:p>
            <a:r>
              <a:rPr lang="de-DE" sz="2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 des Projektes</a:t>
            </a:r>
            <a:br>
              <a:rPr lang="de-DE" sz="2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„Integrierte Notfallversorgung: Rettungsdienst im Fokus“</a:t>
            </a:r>
            <a:r>
              <a:rPr lang="en-US" sz="2200" b="1" kern="0" dirty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200" b="1" kern="0" dirty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de-DE" sz="22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G:\Projekte_INHALTE\Notfallversorgung_Inno_RD\Öffentlichkeitsarbeit\Inno_RD-Projektlogo\FINALE_Logo\Inno_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80" y="2090713"/>
            <a:ext cx="4660224" cy="22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81B-AE57-4ACA-B437-FB8D266E7BA4}" type="slidenum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259632" y="6375731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BKK-DV e.V. Vortragsreihe, 15.03.2021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16721" y="4773808"/>
            <a:ext cx="6160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Förderzeitraum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01/04/2018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– 30/04/2021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Förderung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Innovationsfonds (G-BA)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Förderkennzeichen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01VSF17032</a:t>
            </a:r>
          </a:p>
          <a:p>
            <a:r>
              <a:rPr lang="en-US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http://rettungsdienst-im-fokus.ovgu.de</a:t>
            </a:r>
            <a:endParaRPr lang="en-US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10</a:t>
            </a:fld>
            <a:endParaRPr lang="de-DE" dirty="0"/>
          </a:p>
        </p:txBody>
      </p:sp>
      <p:cxnSp>
        <p:nvCxnSpPr>
          <p:cNvPr id="4" name="Gerader Verbinder 3"/>
          <p:cNvCxnSpPr/>
          <p:nvPr/>
        </p:nvCxnSpPr>
        <p:spPr>
          <a:xfrm>
            <a:off x="1187624" y="1340768"/>
            <a:ext cx="576064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4067944" y="2204864"/>
            <a:ext cx="648072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2267744" y="2780928"/>
            <a:ext cx="1224136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2483768" y="2420888"/>
            <a:ext cx="648072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2159732" y="3573016"/>
            <a:ext cx="684076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1499406" y="4401487"/>
            <a:ext cx="1224136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2267744" y="5013176"/>
            <a:ext cx="2736304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1763688" y="5625623"/>
            <a:ext cx="2520280" cy="0"/>
          </a:xfrm>
          <a:prstGeom prst="line">
            <a:avLst/>
          </a:prstGeom>
          <a:ln w="2222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331DF3EA-2D6D-4468-AF2F-4C9D3918DB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965054"/>
              </p:ext>
            </p:extLst>
          </p:nvPr>
        </p:nvGraphicFramePr>
        <p:xfrm>
          <a:off x="349482" y="97286"/>
          <a:ext cx="8445035" cy="666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Gerader Verbinder 4"/>
          <p:cNvCxnSpPr/>
          <p:nvPr/>
        </p:nvCxnSpPr>
        <p:spPr>
          <a:xfrm>
            <a:off x="3995936" y="692696"/>
            <a:ext cx="50400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1816279" y="1340768"/>
            <a:ext cx="50400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>
            <a:off x="4283968" y="2060848"/>
            <a:ext cx="936104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V="1">
            <a:off x="3995936" y="2801073"/>
            <a:ext cx="588221" cy="1548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 flipV="1">
            <a:off x="2159732" y="3530733"/>
            <a:ext cx="588221" cy="1548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1469577" y="4401487"/>
            <a:ext cx="1032193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2615743" y="5229200"/>
            <a:ext cx="876137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>
            <a:off x="3197827" y="5013176"/>
            <a:ext cx="876137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2723542" y="5733256"/>
            <a:ext cx="624322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49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7544" y="767233"/>
            <a:ext cx="8219256" cy="486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95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der Befragten gaben an, 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ein </a:t>
            </a:r>
            <a:r>
              <a:rPr lang="de-DE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Krankenhaus transportiert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worden zu sein </a:t>
            </a:r>
            <a:endParaRPr lang="de-DE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Zusammenhang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zwischen selbst wahrgenommenem (Nicht-)Notfall und Transportzielen oder Versorgung vor Ort nicht auswertbar</a:t>
            </a:r>
            <a:r>
              <a:rPr lang="en-US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b="1" dirty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b="1" dirty="0" smtClean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b="1" dirty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b="1" dirty="0" smtClean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b="1" dirty="0" smtClean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b="1" dirty="0" smtClean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b="1" dirty="0" smtClean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b="1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Wir </a:t>
            </a:r>
            <a:r>
              <a:rPr lang="de-DE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konnten keinen Zusammenhang zwischen </a:t>
            </a:r>
            <a:r>
              <a:rPr lang="de-DE" b="1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Vorliegen eines subjektiven </a:t>
            </a:r>
            <a:r>
              <a:rPr lang="de-DE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(Nicht-)</a:t>
            </a:r>
            <a:r>
              <a:rPr lang="de-DE" b="1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Notfalls </a:t>
            </a:r>
            <a:r>
              <a:rPr lang="de-DE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und anschließender Versorgung feststellen</a:t>
            </a:r>
            <a:endParaRPr lang="en-US" b="1" dirty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116632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Nutzer\amann\ietemp\Content.IE5\WVM2WD28\768px-588-hospita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96" y="2220561"/>
            <a:ext cx="2191503" cy="204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3D person getting it wrong with a red cross - isolated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79" y="2556494"/>
            <a:ext cx="1821658" cy="1821658"/>
          </a:xfrm>
          <a:prstGeom prst="rect">
            <a:avLst/>
          </a:prstGeom>
        </p:spPr>
      </p:pic>
      <p:pic>
        <p:nvPicPr>
          <p:cNvPr id="7" name="Grafik 6" descr="Free illustration: Download, Successful, Tick, Expert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54546"/>
            <a:ext cx="1842910" cy="1842910"/>
          </a:xfrm>
          <a:prstGeom prst="rect">
            <a:avLst/>
          </a:prstGeom>
        </p:spPr>
      </p:pic>
      <p:sp>
        <p:nvSpPr>
          <p:cNvPr id="8" name="Pfeil nach rechts 7"/>
          <p:cNvSpPr/>
          <p:nvPr/>
        </p:nvSpPr>
        <p:spPr>
          <a:xfrm>
            <a:off x="2025430" y="3242000"/>
            <a:ext cx="792088" cy="289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feil nach rechts 8"/>
          <p:cNvSpPr/>
          <p:nvPr/>
        </p:nvSpPr>
        <p:spPr>
          <a:xfrm rot="10800000">
            <a:off x="5250302" y="3247251"/>
            <a:ext cx="792088" cy="289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128433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1340768"/>
            <a:ext cx="80752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 der Patientenbefragung</a:t>
            </a:r>
          </a:p>
          <a:p>
            <a:pPr marL="342900" indent="-342900">
              <a:buAutoNum type="arabicPeriod"/>
            </a:pP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Analyse von RD- und GKV-Daten</a:t>
            </a:r>
          </a:p>
          <a:p>
            <a:pPr marL="342900" indent="-342900">
              <a:buAutoNum type="arabicPeriod"/>
            </a:pP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 der online-Befragung zu Handlungsempfehlungen</a:t>
            </a:r>
            <a:endParaRPr lang="de-DE" sz="2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feld 54"/>
          <p:cNvSpPr txBox="1"/>
          <p:nvPr/>
        </p:nvSpPr>
        <p:spPr>
          <a:xfrm>
            <a:off x="474812" y="108924"/>
            <a:ext cx="600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Ergebnisse: Versorgungssektoren und -anlässe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" name="Rechteck 203"/>
              <p:cNvSpPr/>
              <p:nvPr/>
            </p:nvSpPr>
            <p:spPr>
              <a:xfrm>
                <a:off x="467544" y="880480"/>
                <a:ext cx="8129416" cy="1182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ts val="2000"/>
                  </a:lnSpc>
                  <a:spcAft>
                    <a:spcPts val="2475"/>
                  </a:spcAft>
                  <a:buFont typeface="Arial" panose="020B0604020202020204" pitchFamily="34" charset="0"/>
                  <a:buChar char="•"/>
                </a:pPr>
                <a:r>
                  <a:rPr lang="de-DE" dirty="0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Datengrundlage: </a:t>
                </a:r>
                <a:r>
                  <a:rPr lang="de-DE" dirty="0" smtClean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de-DE" baseline="-25000" dirty="0" smtClean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de-DE" dirty="0" smtClean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224.524 </a:t>
                </a:r>
                <a:r>
                  <a:rPr lang="de-DE" dirty="0" smtClean="0"/>
                  <a:t>Rettungsfahrten (</a:t>
                </a:r>
                <a:r>
                  <a:rPr lang="de-DE" dirty="0" smtClean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Rettungsmittel  </a:t>
                </a:r>
                <a:r>
                  <a:rPr lang="de-DE" dirty="0" smtClean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Notarztwagen, Notarzteinsatzfahrzeug, Rettungswagen </a:t>
                </a:r>
                <a:r>
                  <a:rPr lang="de-DE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oder </a:t>
                </a:r>
                <a:r>
                  <a:rPr lang="de-DE" dirty="0" smtClean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Primärtransport-Luft).</a:t>
                </a:r>
                <a:endParaRPr lang="de-DE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ts val="2000"/>
                  </a:lnSpc>
                  <a:spcAft>
                    <a:spcPts val="2475"/>
                  </a:spcAft>
                  <a:buFont typeface="Arial" panose="020B0604020202020204" pitchFamily="34" charset="0"/>
                  <a:buChar char="•"/>
                </a:pPr>
                <a:r>
                  <a:rPr lang="de-DE" dirty="0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</a:t>
                </a:r>
                <a:r>
                  <a:rPr lang="de-DE" dirty="0" err="1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de-DE" baseline="-25000" dirty="0" err="1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de-DE" dirty="0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175.215 Patient*innen </a:t>
                </a:r>
                <a:r>
                  <a:rPr lang="de-DE" dirty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 verschiedener </a:t>
                </a:r>
                <a:r>
                  <a:rPr lang="de-DE" dirty="0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BKK </a:t>
                </a:r>
                <a:r>
                  <a:rPr lang="de-DE" dirty="0" smtClean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baseline="-25000" dirty="0">
                    <a:latin typeface="+mj-lt"/>
                  </a:rPr>
                  <a:t>Alter</a:t>
                </a:r>
                <a:r>
                  <a:rPr lang="de-DE" dirty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Segoe UI Symbol" panose="020B0502040204020203" pitchFamily="34" charset="0"/>
                  </a:rPr>
                  <a:t>: </a:t>
                </a:r>
                <a:r>
                  <a:rPr lang="de-DE" dirty="0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Segoe UI Symbol" panose="020B0502040204020203" pitchFamily="34" charset="0"/>
                  </a:rPr>
                  <a:t>55 J. </a:t>
                </a:r>
                <a:r>
                  <a:rPr lang="de-DE" dirty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Segoe UI Symbol" panose="020B0502040204020203" pitchFamily="34" charset="0"/>
                  </a:rPr>
                  <a:t>; ♂</a:t>
                </a:r>
                <a:r>
                  <a:rPr lang="de-DE" dirty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-Anteil: </a:t>
                </a:r>
                <a:r>
                  <a:rPr lang="de-DE" dirty="0" smtClean="0">
                    <a:solidFill>
                      <a:srgbClr val="00000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52%)</a:t>
                </a:r>
                <a:r>
                  <a:rPr lang="de-DE" dirty="0" smtClean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DE" dirty="0" smtClean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4" name="Rechteck 2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0480"/>
                <a:ext cx="8129416" cy="1182375"/>
              </a:xfrm>
              <a:prstGeom prst="rect">
                <a:avLst/>
              </a:prstGeom>
              <a:blipFill>
                <a:blip r:embed="rId2"/>
                <a:stretch>
                  <a:fillRect l="-525" t="-4124" b="-72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2159928" y="4730144"/>
            <a:ext cx="1764000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taggleich </a:t>
            </a:r>
            <a:r>
              <a:rPr lang="de-DE" sz="1100" b="1" dirty="0">
                <a:solidFill>
                  <a:schemeClr val="tx1"/>
                </a:solidFill>
              </a:rPr>
              <a:t>weder ambulant</a:t>
            </a:r>
            <a:r>
              <a:rPr lang="de-DE" sz="1100" b="1" baseline="0" dirty="0">
                <a:solidFill>
                  <a:schemeClr val="tx1"/>
                </a:solidFill>
              </a:rPr>
              <a:t> noch </a:t>
            </a:r>
            <a:r>
              <a:rPr lang="de-DE" sz="1100" b="1" baseline="0" dirty="0" smtClean="0">
                <a:solidFill>
                  <a:schemeClr val="tx1"/>
                </a:solidFill>
              </a:rPr>
              <a:t>stationär</a:t>
            </a:r>
            <a:r>
              <a:rPr lang="de-DE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1100" b="0" i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(15,6 %)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277964" y="4730144"/>
            <a:ext cx="1446164" cy="576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>
                <a:solidFill>
                  <a:schemeClr val="tx1"/>
                </a:solidFill>
              </a:rPr>
              <a:t>d</a:t>
            </a:r>
            <a:r>
              <a:rPr lang="de-DE" sz="1100" b="1" dirty="0" smtClean="0">
                <a:solidFill>
                  <a:schemeClr val="tx1"/>
                </a:solidFill>
              </a:rPr>
              <a:t>avon taggleich verstorben </a:t>
            </a:r>
          </a:p>
          <a:p>
            <a:pPr algn="ctr"/>
            <a:r>
              <a:rPr lang="de-DE" sz="11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(4,5 </a:t>
            </a:r>
            <a:r>
              <a:rPr lang="de-DE" sz="11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%) 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940152" y="2708920"/>
            <a:ext cx="2808288" cy="25972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dirty="0">
                <a:solidFill>
                  <a:schemeClr val="tx1"/>
                </a:solidFill>
              </a:rPr>
              <a:t>Top 3 </a:t>
            </a:r>
            <a:r>
              <a:rPr lang="de-DE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Hauptdiagnosen: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b="1" dirty="0">
              <a:solidFill>
                <a:schemeClr val="tx1"/>
              </a:solidFill>
            </a:endParaRPr>
          </a:p>
          <a:p>
            <a:pPr marL="171450" marR="0" lvl="0" indent="-171450" algn="l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b="1" dirty="0">
                <a:solidFill>
                  <a:sysClr val="windowText" lastClr="000000"/>
                </a:solidFill>
              </a:rPr>
              <a:t>S06: </a:t>
            </a:r>
            <a:r>
              <a:rPr lang="de-DE" b="0" dirty="0">
                <a:solidFill>
                  <a:sysClr val="windowText" lastClr="000000"/>
                </a:solidFill>
              </a:rPr>
              <a:t>Intrakranielle Verletzung</a:t>
            </a:r>
            <a:endParaRPr lang="de-DE" sz="1100" b="0" dirty="0">
              <a:solidFill>
                <a:sysClr val="windowText" lastClr="000000"/>
              </a:solidFill>
            </a:endParaRPr>
          </a:p>
          <a:p>
            <a:pPr marL="171450" marR="0" lvl="0" indent="-171450" algn="l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b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I63: </a:t>
            </a:r>
            <a:r>
              <a:rPr lang="de-DE" sz="1100" b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Hirninfarkt</a:t>
            </a:r>
          </a:p>
          <a:p>
            <a:pPr marL="171450" marR="0" lvl="0" indent="-171450" algn="l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b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I21: </a:t>
            </a:r>
            <a:r>
              <a:rPr lang="de-DE" sz="1100" b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Akuter Myokardinfarkt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b="0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endParaRPr>
          </a:p>
          <a:p>
            <a:pPr algn="l" eaLnBrk="1" fontAlgn="auto" latinLnBrk="0" hangingPunct="1"/>
            <a:r>
              <a:rPr lang="de-DE" sz="1100" b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Top 3 ICD-Kapitel Hauptdiagnosen:</a:t>
            </a:r>
          </a:p>
          <a:p>
            <a:pPr algn="l" eaLnBrk="1" fontAlgn="auto" latinLnBrk="0" hangingPunct="1"/>
            <a:endParaRPr lang="de-DE" dirty="0">
              <a:solidFill>
                <a:sysClr val="windowText" lastClr="000000"/>
              </a:solidFill>
              <a:effectLst/>
            </a:endParaRPr>
          </a:p>
          <a:p>
            <a:pPr marL="171450" indent="-171450" algn="l" eaLnBrk="1" fontAlgn="auto" latinLnBrk="0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I: </a:t>
            </a:r>
            <a:r>
              <a:rPr lang="de-DE" sz="1100" b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Krankheiten des Kreislaufsystems</a:t>
            </a:r>
          </a:p>
          <a:p>
            <a:pPr marL="171450" indent="-171450" algn="l" eaLnBrk="1" fontAlgn="auto" latinLnBrk="0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S,T: </a:t>
            </a:r>
            <a:r>
              <a:rPr lang="de-DE" sz="1100" b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Verletzungen, Vergiftungen und</a:t>
            </a:r>
            <a:r>
              <a:rPr lang="de-DE" sz="1100" b="0" baseline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100" b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bestimmte andere Folgen äußerer Ursachen </a:t>
            </a:r>
          </a:p>
          <a:p>
            <a:pPr marL="171450" indent="-171450" algn="l" eaLnBrk="1" fontAlgn="auto" latinLnBrk="0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R: </a:t>
            </a:r>
            <a:r>
              <a:rPr lang="de-DE" sz="1100" b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Symptome und abnorme klinische und Laborbefunde, anderenorts nicht klassifiziert</a:t>
            </a:r>
            <a:endParaRPr lang="de-DE" sz="1100" b="0" dirty="0">
              <a:solidFill>
                <a:schemeClr val="tx1"/>
              </a:solidFill>
            </a:endParaRPr>
          </a:p>
        </p:txBody>
      </p:sp>
      <p:cxnSp>
        <p:nvCxnSpPr>
          <p:cNvPr id="20" name="Gerade Verbindung mit Pfeil 19"/>
          <p:cNvCxnSpPr>
            <a:endCxn id="17" idx="1"/>
          </p:cNvCxnSpPr>
          <p:nvPr/>
        </p:nvCxnSpPr>
        <p:spPr>
          <a:xfrm>
            <a:off x="1691680" y="4089532"/>
            <a:ext cx="468248" cy="928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24" idx="3"/>
            <a:endCxn id="26" idx="1"/>
          </p:cNvCxnSpPr>
          <p:nvPr/>
        </p:nvCxnSpPr>
        <p:spPr>
          <a:xfrm flipV="1">
            <a:off x="1691680" y="3677247"/>
            <a:ext cx="468248" cy="28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7" idx="3"/>
            <a:endCxn id="18" idx="1"/>
          </p:cNvCxnSpPr>
          <p:nvPr/>
        </p:nvCxnSpPr>
        <p:spPr>
          <a:xfrm flipV="1">
            <a:off x="3923928" y="5018144"/>
            <a:ext cx="354036" cy="3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25" idx="3"/>
            <a:endCxn id="19" idx="1"/>
          </p:cNvCxnSpPr>
          <p:nvPr/>
        </p:nvCxnSpPr>
        <p:spPr>
          <a:xfrm>
            <a:off x="3923928" y="3012746"/>
            <a:ext cx="2016224" cy="99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215305" y="3677247"/>
            <a:ext cx="1476375" cy="576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 dirty="0">
                <a:solidFill>
                  <a:schemeClr val="tx1"/>
                </a:solidFill>
              </a:rPr>
              <a:t>Rettungsfahrten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n</a:t>
            </a:r>
            <a:r>
              <a:rPr lang="de-DE" sz="1100" b="0" i="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de-DE" dirty="0">
                <a:solidFill>
                  <a:schemeClr val="tx1"/>
                </a:solidFill>
              </a:rPr>
              <a:t>=</a:t>
            </a:r>
            <a:r>
              <a:rPr lang="de-DE" sz="1100" b="0" i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224.524 (100 %)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2159928" y="2724746"/>
            <a:ext cx="1764000" cy="57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 dirty="0">
                <a:solidFill>
                  <a:schemeClr val="tx1"/>
                </a:solidFill>
              </a:rPr>
              <a:t>taggleich </a:t>
            </a:r>
            <a:r>
              <a:rPr lang="de-DE" sz="1100" b="1" dirty="0" smtClean="0">
                <a:solidFill>
                  <a:schemeClr val="tx1"/>
                </a:solidFill>
              </a:rPr>
              <a:t>stationär </a:t>
            </a:r>
          </a:p>
          <a:p>
            <a:pPr algn="ctr"/>
            <a:r>
              <a:rPr lang="de-DE" sz="1100" b="0" i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(45,6 </a:t>
            </a:r>
            <a:r>
              <a:rPr lang="de-DE" sz="1100" b="0" i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%)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2159928" y="3389247"/>
            <a:ext cx="1764000" cy="576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taggleich </a:t>
            </a:r>
            <a:r>
              <a:rPr lang="de-DE" sz="1100" b="1" dirty="0" smtClean="0">
                <a:solidFill>
                  <a:schemeClr val="tx1"/>
                </a:solidFill>
              </a:rPr>
              <a:t>ambulant </a:t>
            </a:r>
          </a:p>
          <a:p>
            <a:pPr algn="ctr"/>
            <a:r>
              <a:rPr lang="de-DE" sz="11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(25,8 </a:t>
            </a:r>
            <a:r>
              <a:rPr lang="de-DE" sz="11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%)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2159928" y="4067029"/>
            <a:ext cx="1764000" cy="576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taggleich </a:t>
            </a:r>
            <a:r>
              <a:rPr lang="de-DE" sz="1100" b="1" dirty="0">
                <a:solidFill>
                  <a:schemeClr val="tx1"/>
                </a:solidFill>
              </a:rPr>
              <a:t>stationär und ambulant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de-DE" sz="11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13,0 %)</a:t>
            </a:r>
          </a:p>
        </p:txBody>
      </p:sp>
      <p:cxnSp>
        <p:nvCxnSpPr>
          <p:cNvPr id="28" name="Gerade Verbindung mit Pfeil 27"/>
          <p:cNvCxnSpPr>
            <a:stCxn id="24" idx="3"/>
            <a:endCxn id="25" idx="1"/>
          </p:cNvCxnSpPr>
          <p:nvPr/>
        </p:nvCxnSpPr>
        <p:spPr>
          <a:xfrm flipV="1">
            <a:off x="1691680" y="3012746"/>
            <a:ext cx="468248" cy="952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4" idx="3"/>
            <a:endCxn id="27" idx="1"/>
          </p:cNvCxnSpPr>
          <p:nvPr/>
        </p:nvCxnSpPr>
        <p:spPr>
          <a:xfrm>
            <a:off x="1691680" y="3965247"/>
            <a:ext cx="468248" cy="389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3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feld 54"/>
          <p:cNvSpPr txBox="1"/>
          <p:nvPr/>
        </p:nvSpPr>
        <p:spPr>
          <a:xfrm>
            <a:off x="344024" y="144660"/>
            <a:ext cx="3619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Ergebnisse: „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Frequent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Rechteck 203"/>
          <p:cNvSpPr/>
          <p:nvPr/>
        </p:nvSpPr>
        <p:spPr>
          <a:xfrm>
            <a:off x="404447" y="895543"/>
            <a:ext cx="8201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Lucida Sans" panose="020B0602030504020204" pitchFamily="34" charset="0"/>
              </a:rPr>
              <a:t>Bis zu 83 Rettungsdiensteinsätze wurden einzelnen Personen </a:t>
            </a:r>
            <a:r>
              <a:rPr lang="de-DE" dirty="0">
                <a:latin typeface="Lucida Sans" panose="020B0602030504020204" pitchFamily="34" charset="0"/>
              </a:rPr>
              <a:t>im Jahr 2016 </a:t>
            </a:r>
            <a:r>
              <a:rPr lang="de-DE" dirty="0" smtClean="0">
                <a:latin typeface="Lucida Sans" panose="020B0602030504020204" pitchFamily="34" charset="0"/>
              </a:rPr>
              <a:t>abgerechnet. </a:t>
            </a:r>
            <a:endParaRPr lang="de-DE" dirty="0" smtClean="0">
              <a:latin typeface="Lucida Sans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Lucida Sans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Lucida Sans" panose="020B0602030504020204" pitchFamily="34" charset="0"/>
              </a:rPr>
              <a:t>„</a:t>
            </a:r>
            <a:r>
              <a:rPr lang="de-DE" dirty="0" err="1">
                <a:latin typeface="Lucida Sans" panose="020B0602030504020204" pitchFamily="34" charset="0"/>
              </a:rPr>
              <a:t>Frequent</a:t>
            </a:r>
            <a:r>
              <a:rPr lang="de-DE" dirty="0">
                <a:latin typeface="Lucida Sans" panose="020B0602030504020204" pitchFamily="34" charset="0"/>
              </a:rPr>
              <a:t> User“ </a:t>
            </a:r>
            <a:r>
              <a:rPr lang="de-DE" dirty="0" smtClean="0">
                <a:latin typeface="Lucida Sans" panose="020B0602030504020204" pitchFamily="34" charset="0"/>
              </a:rPr>
              <a:t>(= mind</a:t>
            </a:r>
            <a:r>
              <a:rPr lang="de-DE" dirty="0">
                <a:latin typeface="Lucida Sans" panose="020B0602030504020204" pitchFamily="34" charset="0"/>
              </a:rPr>
              <a:t>. 3 </a:t>
            </a:r>
            <a:r>
              <a:rPr lang="de-DE" dirty="0" smtClean="0">
                <a:latin typeface="Lucida Sans" panose="020B0602030504020204" pitchFamily="34" charset="0"/>
              </a:rPr>
              <a:t>Einsätze) umfassen 5,5 % aller Patient*innen; </a:t>
            </a:r>
            <a:r>
              <a:rPr lang="de-DE" dirty="0" smtClean="0">
                <a:latin typeface="Lucida Sans" panose="020B0602030504020204" pitchFamily="34" charset="0"/>
              </a:rPr>
              <a:t>bei 83 </a:t>
            </a:r>
            <a:r>
              <a:rPr lang="de-DE" dirty="0" smtClean="0">
                <a:latin typeface="Lucida Sans" panose="020B0602030504020204" pitchFamily="34" charset="0"/>
              </a:rPr>
              <a:t>% </a:t>
            </a:r>
            <a:r>
              <a:rPr lang="de-DE" dirty="0" smtClean="0">
                <a:latin typeface="Lucida Sans" panose="020B0602030504020204" pitchFamily="34" charset="0"/>
              </a:rPr>
              <a:t>der Patienten ist ein </a:t>
            </a:r>
            <a:r>
              <a:rPr lang="de-DE" dirty="0" smtClean="0">
                <a:latin typeface="Lucida Sans" panose="020B0602030504020204" pitchFamily="34" charset="0"/>
              </a:rPr>
              <a:t>Einsatz </a:t>
            </a:r>
            <a:r>
              <a:rPr lang="de-DE" dirty="0" smtClean="0">
                <a:latin typeface="Lucida Sans" panose="020B0602030504020204" pitchFamily="34" charset="0"/>
              </a:rPr>
              <a:t>dokumentiert. </a:t>
            </a:r>
            <a:endParaRPr lang="de-DE" dirty="0">
              <a:latin typeface="Lucida Sans" panose="020B0602030504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52" y="2723644"/>
            <a:ext cx="4287568" cy="2792458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4788024" y="2924944"/>
            <a:ext cx="4069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Lucida Sans" panose="020B0602030504020204" pitchFamily="34" charset="0"/>
                <a:cs typeface="Arial" panose="020B0604020202020204" pitchFamily="34" charset="0"/>
              </a:rPr>
              <a:t>Das Alter beeinflusst die Zahl der Rettungsdiensteinsätze allerdings kaum: </a:t>
            </a:r>
            <a:r>
              <a:rPr lang="de-DE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i="1" baseline="-25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Pearson</a:t>
            </a:r>
            <a:r>
              <a:rPr lang="de-DE" dirty="0" smtClean="0">
                <a:latin typeface="Lucida Sans" panose="020B0602030504020204" pitchFamily="34" charset="0"/>
                <a:cs typeface="Arial" panose="020B0604020202020204" pitchFamily="34" charset="0"/>
              </a:rPr>
              <a:t>= 0.13</a:t>
            </a:r>
            <a:endParaRPr lang="de-DE" dirty="0">
              <a:latin typeface="Lucida Sans" panose="020B0602030504020204" pitchFamily="34" charset="0"/>
              <a:cs typeface="Arial" panose="020B0604020202020204" pitchFamily="34" charset="0"/>
            </a:endParaRP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Lucida Sans" panose="020B0602030504020204" pitchFamily="34" charset="0"/>
                <a:cs typeface="Arial" panose="020B0604020202020204" pitchFamily="34" charset="0"/>
              </a:rPr>
              <a:t>Zur Verringerung des </a:t>
            </a:r>
            <a:r>
              <a:rPr lang="de-DE" dirty="0" err="1" smtClean="0">
                <a:latin typeface="Lucida Sans" panose="020B0602030504020204" pitchFamily="34" charset="0"/>
                <a:cs typeface="Arial" panose="020B0604020202020204" pitchFamily="34" charset="0"/>
              </a:rPr>
              <a:t>Frequent</a:t>
            </a:r>
            <a:r>
              <a:rPr lang="de-DE" dirty="0" smtClean="0">
                <a:latin typeface="Lucida Sans" panose="020B0602030504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Lucida Sans" panose="020B0602030504020204" pitchFamily="34" charset="0"/>
                <a:cs typeface="Arial" panose="020B0604020202020204" pitchFamily="34" charset="0"/>
              </a:rPr>
              <a:t>Use</a:t>
            </a:r>
            <a:r>
              <a:rPr lang="de-DE" dirty="0">
                <a:latin typeface="Lucida Sans" panose="020B0602030504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Lucida Sans" panose="020B0602030504020204" pitchFamily="34" charset="0"/>
                <a:cs typeface="Arial" panose="020B0604020202020204" pitchFamily="34" charset="0"/>
              </a:rPr>
              <a:t>reichen Konzepte </a:t>
            </a:r>
            <a:r>
              <a:rPr lang="de-DE" dirty="0">
                <a:latin typeface="Lucida Sans" panose="020B0602030504020204" pitchFamily="34" charset="0"/>
                <a:cs typeface="Arial" panose="020B0604020202020204" pitchFamily="34" charset="0"/>
              </a:rPr>
              <a:t>für ältere oder am Lebensende stehende Personen </a:t>
            </a:r>
            <a:r>
              <a:rPr lang="de-DE" dirty="0" smtClean="0">
                <a:latin typeface="Lucida Sans" panose="020B0602030504020204" pitchFamily="34" charset="0"/>
                <a:cs typeface="Arial" panose="020B0604020202020204" pitchFamily="34" charset="0"/>
              </a:rPr>
              <a:t>allein nicht aus.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563888" y="3212976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1200" baseline="-25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 175.171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76562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feld 54"/>
          <p:cNvSpPr txBox="1"/>
          <p:nvPr/>
        </p:nvSpPr>
        <p:spPr>
          <a:xfrm>
            <a:off x="319533" y="126485"/>
            <a:ext cx="6058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Verknüpfung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Kassen- und Rettungsdienstdaten 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389348" y="780486"/>
            <a:ext cx="419182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Rettungsdienst-Einsatzprotokolle</a:t>
            </a:r>
            <a:r>
              <a:rPr lang="de-D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Notfallsanitäter:innen</a:t>
            </a:r>
            <a:r>
              <a:rPr lang="de-D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Notärzt</a:t>
            </a:r>
            <a:r>
              <a:rPr lang="de-DE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innen</a:t>
            </a:r>
            <a:r>
              <a:rPr lang="de-D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ergänzen GKV-Daten </a:t>
            </a:r>
            <a:r>
              <a:rPr lang="de-D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um Informationen zu Notfallgeschehen und Versorgung von Patient*innen in der Präklinik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smtClean="0"/>
              <a:t>Rund </a:t>
            </a:r>
            <a:r>
              <a:rPr lang="de-DE" dirty="0" smtClean="0"/>
              <a:t>5.500 Einsatzprotokolle von </a:t>
            </a:r>
            <a:r>
              <a:rPr lang="de-DE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Notfallsanitäter:innen</a:t>
            </a:r>
            <a:r>
              <a:rPr lang="de-D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sind auf </a:t>
            </a:r>
            <a:r>
              <a:rPr lang="de-DE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Individualebene</a:t>
            </a:r>
            <a:r>
              <a:rPr lang="de-D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verknüpfbar</a:t>
            </a:r>
            <a:endParaRPr lang="de-DE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Möglich </a:t>
            </a:r>
            <a:r>
              <a:rPr lang="de-D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ist somit ein </a:t>
            </a:r>
            <a:r>
              <a:rPr lang="de-DE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integrativer </a:t>
            </a:r>
            <a:r>
              <a:rPr lang="de-D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Blick </a:t>
            </a:r>
            <a:r>
              <a:rPr lang="de-D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auf </a:t>
            </a:r>
            <a:r>
              <a:rPr lang="de-D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Rettungsdiensteinsätze</a:t>
            </a:r>
            <a:endParaRPr lang="de-DE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4860032" y="939511"/>
            <a:ext cx="3816424" cy="30243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100"/>
          </a:p>
        </p:txBody>
      </p:sp>
      <p:sp>
        <p:nvSpPr>
          <p:cNvPr id="62" name="Textfeld 61"/>
          <p:cNvSpPr txBox="1"/>
          <p:nvPr/>
        </p:nvSpPr>
        <p:spPr>
          <a:xfrm>
            <a:off x="4900077" y="1299551"/>
            <a:ext cx="1301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i="1" dirty="0">
                <a:solidFill>
                  <a:sysClr val="windowText" lastClr="000000"/>
                </a:solidFill>
              </a:rPr>
              <a:t>Einsatzprotokolle</a:t>
            </a:r>
            <a:endParaRPr lang="de-DE" sz="1200" i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7500059" y="1301614"/>
            <a:ext cx="8706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200" i="1" dirty="0" smtClean="0">
                <a:solidFill>
                  <a:sysClr val="windowText" lastClr="000000"/>
                </a:solidFill>
              </a:rPr>
              <a:t>GKV-Daten</a:t>
            </a:r>
            <a:endParaRPr lang="de-DE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127455" y="1952581"/>
            <a:ext cx="12739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Verknüpfung anhand</a:t>
            </a:r>
          </a:p>
          <a:p>
            <a:pPr algn="ctr"/>
            <a:r>
              <a:rPr lang="de-DE" sz="900" dirty="0" smtClean="0"/>
              <a:t> Krankenversicherten-nummer</a:t>
            </a:r>
            <a:endParaRPr lang="de-DE" sz="900" dirty="0"/>
          </a:p>
        </p:txBody>
      </p:sp>
      <p:cxnSp>
        <p:nvCxnSpPr>
          <p:cNvPr id="65" name="Gerade Verbindung mit Pfeil 64"/>
          <p:cNvCxnSpPr/>
          <p:nvPr/>
        </p:nvCxnSpPr>
        <p:spPr>
          <a:xfrm flipH="1" flipV="1">
            <a:off x="5921900" y="2550911"/>
            <a:ext cx="842512" cy="82855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V="1">
            <a:off x="6134357" y="1937099"/>
            <a:ext cx="1244395" cy="37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>
            <a:off x="6732240" y="2750744"/>
            <a:ext cx="1272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i="1" dirty="0" smtClean="0">
                <a:solidFill>
                  <a:sysClr val="windowText" lastClr="000000"/>
                </a:solidFill>
              </a:rPr>
              <a:t>Leitstellen-Daten</a:t>
            </a:r>
          </a:p>
        </p:txBody>
      </p:sp>
      <p:sp>
        <p:nvSpPr>
          <p:cNvPr id="68" name="Flussdiagramm: Magnetplattenspeicher 67"/>
          <p:cNvSpPr/>
          <p:nvPr/>
        </p:nvSpPr>
        <p:spPr>
          <a:xfrm>
            <a:off x="6857300" y="3524063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69" name="Textfeld 68"/>
          <p:cNvSpPr txBox="1"/>
          <p:nvPr/>
        </p:nvSpPr>
        <p:spPr>
          <a:xfrm rot="2654140">
            <a:off x="5619593" y="2890975"/>
            <a:ext cx="116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Verknüpfung anhand</a:t>
            </a:r>
          </a:p>
          <a:p>
            <a:pPr algn="ctr"/>
            <a:r>
              <a:rPr lang="de-DE" sz="900" dirty="0" smtClean="0"/>
              <a:t> Einsatznummern</a:t>
            </a:r>
            <a:endParaRPr lang="de-DE" sz="900" dirty="0"/>
          </a:p>
        </p:txBody>
      </p:sp>
      <p:sp>
        <p:nvSpPr>
          <p:cNvPr id="70" name="Flussdiagramm: Magnetplattenspeicher 69"/>
          <p:cNvSpPr/>
          <p:nvPr/>
        </p:nvSpPr>
        <p:spPr>
          <a:xfrm>
            <a:off x="6857299" y="3285734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1" name="Flussdiagramm: Magnetplattenspeicher 70"/>
          <p:cNvSpPr/>
          <p:nvPr/>
        </p:nvSpPr>
        <p:spPr>
          <a:xfrm>
            <a:off x="6855989" y="3054865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2" name="Flussdiagramm: Magnetplattenspeicher 71"/>
          <p:cNvSpPr/>
          <p:nvPr/>
        </p:nvSpPr>
        <p:spPr>
          <a:xfrm>
            <a:off x="5013376" y="2055271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3" name="Flussdiagramm: Magnetplattenspeicher 72"/>
          <p:cNvSpPr/>
          <p:nvPr/>
        </p:nvSpPr>
        <p:spPr>
          <a:xfrm>
            <a:off x="5013375" y="1816942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4" name="Flussdiagramm: Magnetplattenspeicher 73"/>
          <p:cNvSpPr/>
          <p:nvPr/>
        </p:nvSpPr>
        <p:spPr>
          <a:xfrm>
            <a:off x="5012065" y="1586073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5" name="Flussdiagramm: Magnetplattenspeicher 74"/>
          <p:cNvSpPr/>
          <p:nvPr/>
        </p:nvSpPr>
        <p:spPr>
          <a:xfrm>
            <a:off x="7430872" y="2065398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6" name="Flussdiagramm: Magnetplattenspeicher 75"/>
          <p:cNvSpPr/>
          <p:nvPr/>
        </p:nvSpPr>
        <p:spPr>
          <a:xfrm>
            <a:off x="7430871" y="1827069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7" name="Flussdiagramm: Magnetplattenspeicher 76"/>
          <p:cNvSpPr/>
          <p:nvPr/>
        </p:nvSpPr>
        <p:spPr>
          <a:xfrm>
            <a:off x="7429561" y="1596200"/>
            <a:ext cx="1077299" cy="360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78" name="Textfeld 77"/>
          <p:cNvSpPr txBox="1"/>
          <p:nvPr/>
        </p:nvSpPr>
        <p:spPr>
          <a:xfrm>
            <a:off x="5669593" y="968391"/>
            <a:ext cx="2189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ysClr val="windowText" lastClr="000000"/>
                </a:solidFill>
              </a:rPr>
              <a:t>Beispiel </a:t>
            </a:r>
            <a:r>
              <a:rPr lang="de-DE" sz="1200" b="1" dirty="0" err="1" smtClean="0">
                <a:solidFill>
                  <a:sysClr val="windowText" lastClr="000000"/>
                </a:solidFill>
              </a:rPr>
              <a:t>Datenlinkage</a:t>
            </a:r>
            <a:r>
              <a:rPr lang="de-DE" sz="1200" b="1" dirty="0" smtClean="0">
                <a:solidFill>
                  <a:sysClr val="windowText" lastClr="000000"/>
                </a:solidFill>
              </a:rPr>
              <a:t> </a:t>
            </a:r>
            <a:r>
              <a:rPr lang="de-DE" sz="1200" b="1" dirty="0" err="1" smtClean="0">
                <a:solidFill>
                  <a:sysClr val="windowText" lastClr="000000"/>
                </a:solidFill>
              </a:rPr>
              <a:t>Inno_RD</a:t>
            </a:r>
            <a:r>
              <a:rPr lang="de-DE" sz="1200" b="1" dirty="0" smtClean="0">
                <a:solidFill>
                  <a:sysClr val="windowText" lastClr="000000"/>
                </a:solidFill>
              </a:rPr>
              <a:t>:</a:t>
            </a:r>
            <a:endParaRPr lang="de-DE" sz="1200" b="1" dirty="0"/>
          </a:p>
        </p:txBody>
      </p:sp>
      <p:sp>
        <p:nvSpPr>
          <p:cNvPr id="79" name="Rechteck 78"/>
          <p:cNvSpPr/>
          <p:nvPr/>
        </p:nvSpPr>
        <p:spPr>
          <a:xfrm>
            <a:off x="503739" y="4235654"/>
            <a:ext cx="820052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Fragestellungen in </a:t>
            </a:r>
            <a:r>
              <a:rPr lang="de-DE" dirty="0" smtClean="0">
                <a:solidFill>
                  <a:srgbClr val="FF0000"/>
                </a:solidFill>
              </a:rPr>
              <a:t>Bearbeitung</a:t>
            </a:r>
            <a:r>
              <a:rPr lang="de-DE" dirty="0" smtClean="0"/>
              <a:t> (</a:t>
            </a:r>
            <a:r>
              <a:rPr lang="de-DE" dirty="0" err="1" smtClean="0"/>
              <a:t>u.a</a:t>
            </a:r>
            <a:r>
              <a:rPr lang="de-DE" dirty="0" smtClean="0"/>
              <a:t>) :</a:t>
            </a:r>
            <a:endParaRPr lang="de-DE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Korrespondieren Leitstellen-Schlagworte (Einsatzbeginn) mit Einsatzergebnis?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de-DE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welche stationären Diagnosen münden </a:t>
            </a:r>
            <a:r>
              <a:rPr lang="de-DE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Rettungsdienst-Verdachtsdiagnosen</a:t>
            </a:r>
            <a:r>
              <a:rPr lang="de-DE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Welche </a:t>
            </a:r>
            <a:r>
              <a:rPr lang="de-DE" i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tracerbezogenen</a:t>
            </a:r>
            <a:r>
              <a:rPr lang="de-DE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Ergebnisse der RD-Einsätze sind zu beobachten (z.B. Tod, Wiederaufnahmen)?</a:t>
            </a:r>
            <a:endParaRPr lang="de-DE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128433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1340768"/>
            <a:ext cx="80752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 der Patientenbefragung</a:t>
            </a:r>
          </a:p>
          <a:p>
            <a:pPr marL="342900" indent="-342900">
              <a:buAutoNum type="arabicPeriod"/>
            </a:pP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von RD- und GKV-Daten</a:t>
            </a:r>
          </a:p>
          <a:p>
            <a:pPr marL="342900" indent="-342900">
              <a:buAutoNum type="arabicPeriod"/>
            </a:pP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 der online-Befragung zu Handlungsempfehlungen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07931" y="9632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Startpunkt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07931" y="836712"/>
            <a:ext cx="7992888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Drei Fokusgruppensitzungen zu den Schwerpunktthemen</a:t>
            </a:r>
          </a:p>
          <a:p>
            <a:pPr marL="542925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Prozesse</a:t>
            </a:r>
          </a:p>
          <a:p>
            <a:pPr marL="542925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Strukturen</a:t>
            </a:r>
          </a:p>
          <a:p>
            <a:pPr marL="542925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Qualifikation und Recht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Ausgangspunkt waren zwei Fallvignetten zu</a:t>
            </a:r>
          </a:p>
          <a:p>
            <a:pPr marL="542925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Alkoholintoxikation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Blasenkatheterwechsel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Insgesamt 26 Teilnehmer*innen mit unterschiedlichen beruflichen Berührungspunkten zum Rettungsdienst nach individueller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inladung</a:t>
            </a: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Zeitpunkt: Juni bis August 2019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28433"/>
            <a:ext cx="1580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Vorgehen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729928"/>
            <a:ext cx="79928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Aus dem Datenmaterial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 Projektes wurden 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Aussagen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(davon 35 HE und 20 vertiefende Sub-Statements) abgeleitet.  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771800" y="1534756"/>
            <a:ext cx="352839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Onlinesurvey</a:t>
            </a:r>
            <a:endParaRPr lang="de-D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3855" y="3116425"/>
            <a:ext cx="2664296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FG-Teilnehmer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387788" y="3066373"/>
            <a:ext cx="4330824" cy="2415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Beiratsmitglieder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Kooperationspartner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notfallmedizinischen Fachgesellschaften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Bundesverband ÄLRD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RD-Hilfsorganisationen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1976033" y="2220285"/>
            <a:ext cx="1227815" cy="846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5652120" y="2226582"/>
            <a:ext cx="1152128" cy="761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444208" y="2307551"/>
            <a:ext cx="24128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Schneeballprinzip</a:t>
            </a:r>
            <a:endParaRPr lang="de-DE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33855" y="2257743"/>
            <a:ext cx="19752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separater Link</a:t>
            </a:r>
            <a:endParaRPr lang="de-DE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33855" y="4733837"/>
            <a:ext cx="2897636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n=442 </a:t>
            </a:r>
          </a:p>
          <a:p>
            <a:pPr algn="ctr"/>
            <a:r>
              <a:rPr lang="de-DE" dirty="0" smtClean="0"/>
              <a:t>(davon 19 FG-TN)</a:t>
            </a:r>
            <a:endParaRPr lang="de-DE" dirty="0"/>
          </a:p>
        </p:txBody>
      </p:sp>
      <p:sp>
        <p:nvSpPr>
          <p:cNvPr id="16" name="Pfeil nach unten 15"/>
          <p:cNvSpPr/>
          <p:nvPr/>
        </p:nvSpPr>
        <p:spPr>
          <a:xfrm>
            <a:off x="1820655" y="4141155"/>
            <a:ext cx="324036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unten 17"/>
          <p:cNvSpPr/>
          <p:nvPr/>
        </p:nvSpPr>
        <p:spPr>
          <a:xfrm rot="5400000">
            <a:off x="3747621" y="4787843"/>
            <a:ext cx="324036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8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9512" y="130075"/>
            <a:ext cx="8624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z="2000" dirty="0"/>
              <a:t>Teilnehmer*innen der </a:t>
            </a:r>
            <a:r>
              <a:rPr lang="de-DE" sz="2000" dirty="0" smtClean="0"/>
              <a:t>Onlinebefragung </a:t>
            </a:r>
            <a:r>
              <a:rPr lang="de-DE" sz="1000" dirty="0" smtClean="0"/>
              <a:t>(</a:t>
            </a:r>
            <a:r>
              <a:rPr lang="en-US" sz="1000" smtClean="0"/>
              <a:t>n=431; </a:t>
            </a:r>
            <a:r>
              <a:rPr lang="de-DE" sz="1000" dirty="0"/>
              <a:t>Mehrfachantworten </a:t>
            </a:r>
            <a:r>
              <a:rPr lang="de-DE" sz="1000" dirty="0" smtClean="0"/>
              <a:t>möglich; absteigend sortiert</a:t>
            </a:r>
            <a:r>
              <a:rPr lang="en-US" sz="1000" dirty="0" smtClean="0"/>
              <a:t>)</a:t>
            </a:r>
            <a:endParaRPr lang="de-DE" sz="1000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673874"/>
              </p:ext>
            </p:extLst>
          </p:nvPr>
        </p:nvGraphicFramePr>
        <p:xfrm>
          <a:off x="467545" y="809625"/>
          <a:ext cx="8676456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54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128433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1340768"/>
            <a:ext cx="80752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 der Patientenbefragung</a:t>
            </a:r>
          </a:p>
          <a:p>
            <a:pPr marL="342900" indent="-342900">
              <a:buAutoNum type="arabicPeriod"/>
            </a:pP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Analyse von RD- und GKV-Daten</a:t>
            </a:r>
          </a:p>
          <a:p>
            <a:pPr marL="342900" indent="-342900">
              <a:buAutoNum type="arabicPeriod"/>
            </a:pP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 der online-Befragung zu Handlungsempfehlungen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255971" y="15450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HE: </a:t>
            </a:r>
            <a:r>
              <a:rPr lang="de-DE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HE &gt;95%; </a:t>
            </a:r>
            <a:r>
              <a:rPr lang="de-DE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HE 75-95%; </a:t>
            </a:r>
            <a:r>
              <a:rPr lang="de-DE" dirty="0" smtClean="0">
                <a:solidFill>
                  <a:srgbClr val="D6D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HE &gt;50-75%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95536" y="128433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Leitstelle I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56009"/>
              </p:ext>
            </p:extLst>
          </p:nvPr>
        </p:nvGraphicFramePr>
        <p:xfrm>
          <a:off x="206482" y="1323233"/>
          <a:ext cx="3844244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156">
                  <a:extLst>
                    <a:ext uri="{9D8B030D-6E8A-4147-A177-3AD203B41FA5}">
                      <a16:colId xmlns:a16="http://schemas.microsoft.com/office/drawing/2014/main" val="123487349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28483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Notrufabfrage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6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strukturiert und standardisiert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94,1%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4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einheitlich, softwarebasiert &amp; ggf. KI-Unterstützung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82,7%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292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standardisierte, bedarfsorientierte Zusatzfragen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98,0%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58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evidenzbasiert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99,0%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90959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16443"/>
              </p:ext>
            </p:extLst>
          </p:nvPr>
        </p:nvGraphicFramePr>
        <p:xfrm>
          <a:off x="4716016" y="1441225"/>
          <a:ext cx="4064799" cy="107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7267">
                  <a:extLst>
                    <a:ext uri="{9D8B030D-6E8A-4147-A177-3AD203B41FA5}">
                      <a16:colId xmlns:a16="http://schemas.microsoft.com/office/drawing/2014/main" val="1234873492"/>
                    </a:ext>
                  </a:extLst>
                </a:gridCol>
                <a:gridCol w="837532">
                  <a:extLst>
                    <a:ext uri="{9D8B030D-6E8A-4147-A177-3AD203B41FA5}">
                      <a16:colId xmlns:a16="http://schemas.microsoft.com/office/drawing/2014/main" val="62848306"/>
                    </a:ext>
                  </a:extLst>
                </a:gridCol>
              </a:tblGrid>
              <a:tr h="312822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Aus- und Weiterbildung </a:t>
                      </a:r>
                      <a:endParaRPr lang="de-DE" sz="1600" b="1" kern="120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6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Mindest-Qualifikationsprofil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4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regelmäßige Schulungen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292868"/>
                  </a:ext>
                </a:extLst>
              </a:tr>
            </a:tbl>
          </a:graphicData>
        </a:graphic>
      </p:graphicFrame>
      <p:pic>
        <p:nvPicPr>
          <p:cNvPr id="9" name="Grafik 8" descr="Callcenter Silhouette">
            <a:extLst>
              <a:ext uri="{FF2B5EF4-FFF2-40B4-BE49-F238E27FC236}">
                <a16:creationId xmlns:a16="http://schemas.microsoft.com/office/drawing/2014/main" id="{2309106E-D7E7-4E77-B314-AC1FC74D46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63899" y="2485532"/>
            <a:ext cx="2133474" cy="2050507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247662"/>
              </p:ext>
            </p:extLst>
          </p:nvPr>
        </p:nvGraphicFramePr>
        <p:xfrm>
          <a:off x="5785893" y="2993037"/>
          <a:ext cx="2957599" cy="67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8435">
                  <a:extLst>
                    <a:ext uri="{9D8B030D-6E8A-4147-A177-3AD203B41FA5}">
                      <a16:colId xmlns:a16="http://schemas.microsoft.com/office/drawing/2014/main" val="1234873492"/>
                    </a:ext>
                  </a:extLst>
                </a:gridCol>
                <a:gridCol w="1219164">
                  <a:extLst>
                    <a:ext uri="{9D8B030D-6E8A-4147-A177-3AD203B41FA5}">
                      <a16:colId xmlns:a16="http://schemas.microsoft.com/office/drawing/2014/main" val="62848306"/>
                    </a:ext>
                  </a:extLst>
                </a:gridCol>
              </a:tblGrid>
              <a:tr h="312822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Notarztindikationskatalog</a:t>
                      </a:r>
                      <a:endParaRPr lang="de-DE" sz="1600" b="1" kern="120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67940"/>
                  </a:ext>
                </a:extLst>
              </a:tr>
              <a:tr h="312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Evaluierung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96,1%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40279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31269"/>
              </p:ext>
            </p:extLst>
          </p:nvPr>
        </p:nvGraphicFramePr>
        <p:xfrm>
          <a:off x="431541" y="3839144"/>
          <a:ext cx="4068452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83368">
                  <a:extLst>
                    <a:ext uri="{9D8B030D-6E8A-4147-A177-3AD203B41FA5}">
                      <a16:colId xmlns:a16="http://schemas.microsoft.com/office/drawing/2014/main" val="1234873492"/>
                    </a:ext>
                  </a:extLst>
                </a:gridCol>
                <a:gridCol w="885084">
                  <a:extLst>
                    <a:ext uri="{9D8B030D-6E8A-4147-A177-3AD203B41FA5}">
                      <a16:colId xmlns:a16="http://schemas.microsoft.com/office/drawing/2014/main" val="62848306"/>
                    </a:ext>
                  </a:extLst>
                </a:gridCol>
              </a:tblGrid>
              <a:tr h="4688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Ersteinschätzungs- / </a:t>
                      </a:r>
                      <a:r>
                        <a:rPr lang="de-DE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Disponierungsverfahren</a:t>
                      </a:r>
                      <a:endParaRPr lang="de-D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6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KTW (24/7)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87,9%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4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bundeseinheitliche</a:t>
                      </a:r>
                      <a:r>
                        <a:rPr lang="de-DE" sz="16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Kriterien</a:t>
                      </a:r>
                      <a:endParaRPr lang="de-D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85,9%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603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Weitervermittlung an</a:t>
                      </a:r>
                      <a:r>
                        <a:rPr lang="de-DE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116117</a:t>
                      </a:r>
                      <a:endParaRPr lang="de-D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95,9%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12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regelmäßig evaluieren</a:t>
                      </a:r>
                      <a:endParaRPr lang="de-D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99,8%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761735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301481"/>
              </p:ext>
            </p:extLst>
          </p:nvPr>
        </p:nvGraphicFramePr>
        <p:xfrm>
          <a:off x="4895227" y="4658615"/>
          <a:ext cx="3787763" cy="104368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87763">
                  <a:extLst>
                    <a:ext uri="{9D8B030D-6E8A-4147-A177-3AD203B41FA5}">
                      <a16:colId xmlns:a16="http://schemas.microsoft.com/office/drawing/2014/main" val="527523292"/>
                    </a:ext>
                  </a:extLst>
                </a:gridCol>
              </a:tblGrid>
              <a:tr h="8957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de-DE" sz="1600" i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„Statt der </a:t>
                      </a:r>
                      <a:r>
                        <a:rPr lang="de-DE" sz="16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Rufnummern 112 und </a:t>
                      </a:r>
                      <a:r>
                        <a:rPr lang="de-DE" sz="1600" i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116 117 </a:t>
                      </a:r>
                      <a:r>
                        <a:rPr lang="de-DE" sz="16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sollte es nur eine zentrale Rufnummer für medizinische Notfälle geben</a:t>
                      </a:r>
                      <a:r>
                        <a:rPr lang="de-DE" sz="1600" i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.“ </a:t>
                      </a: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(53,3%)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62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0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21</a:t>
            </a:fld>
            <a:endParaRPr lang="de-DE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606677614"/>
              </p:ext>
            </p:extLst>
          </p:nvPr>
        </p:nvGraphicFramePr>
        <p:xfrm>
          <a:off x="184780" y="590098"/>
          <a:ext cx="8851716" cy="5384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95536" y="128433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Leitstelle II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83768" y="143822"/>
            <a:ext cx="6763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Erweiterte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Disponierungs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 und Weitervermittlungsmöglichkeiten von Leitstellen (Mehrfachantworten möglich; absteigend sortiert nach Zustimmung zu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Disponierungsoptionen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33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6278657" y="692696"/>
            <a:ext cx="2745045" cy="532859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 smtClean="0"/>
              <a:t>Handlungsoptionen bei Auswahl des </a:t>
            </a:r>
            <a:r>
              <a:rPr lang="de-DE" b="1" dirty="0" smtClean="0"/>
              <a:t>Versorgungsziels für ambulante Fälle</a:t>
            </a:r>
            <a:r>
              <a:rPr lang="de-DE" dirty="0" smtClean="0"/>
              <a:t>: </a:t>
            </a:r>
          </a:p>
          <a:p>
            <a:r>
              <a:rPr lang="de-DE" dirty="0" smtClean="0"/>
              <a:t> 92,5%</a:t>
            </a:r>
          </a:p>
          <a:p>
            <a:endParaRPr lang="de-DE" dirty="0"/>
          </a:p>
          <a:p>
            <a:r>
              <a:rPr lang="de-DE" b="1" dirty="0" smtClean="0"/>
              <a:t>Qualitätssicherung</a:t>
            </a:r>
            <a:r>
              <a:rPr lang="de-DE" dirty="0" smtClean="0"/>
              <a:t> im RD: Info über weitere Patientenversorgung; 90,7%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137155" y="692696"/>
            <a:ext cx="3022596" cy="53285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dirty="0"/>
          </a:p>
          <a:p>
            <a:endParaRPr lang="de-DE" dirty="0" smtClean="0"/>
          </a:p>
          <a:p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Einschätzung</a:t>
            </a:r>
            <a:r>
              <a:rPr lang="de-DE" dirty="0" smtClean="0"/>
              <a:t> des Handlungsbedarfes ohne Notarzt (bei </a:t>
            </a:r>
            <a:r>
              <a:rPr lang="de-DE" dirty="0" err="1" smtClean="0"/>
              <a:t>entsprech-ender</a:t>
            </a:r>
            <a:r>
              <a:rPr lang="de-DE" dirty="0" smtClean="0"/>
              <a:t> Ausbildung): 95,4%</a:t>
            </a:r>
          </a:p>
          <a:p>
            <a:endParaRPr lang="de-DE" dirty="0"/>
          </a:p>
          <a:p>
            <a:r>
              <a:rPr lang="de-DE" dirty="0" smtClean="0"/>
              <a:t>Implementierung von </a:t>
            </a:r>
            <a:r>
              <a:rPr lang="de-DE" b="1" dirty="0" smtClean="0"/>
              <a:t>Telenotärzten</a:t>
            </a:r>
            <a:r>
              <a:rPr lang="de-DE" dirty="0" smtClean="0"/>
              <a:t>: </a:t>
            </a:r>
            <a:r>
              <a:rPr lang="de-DE" dirty="0"/>
              <a:t>78,1</a:t>
            </a:r>
            <a:r>
              <a:rPr lang="de-DE" dirty="0" smtClean="0"/>
              <a:t>%;</a:t>
            </a:r>
          </a:p>
          <a:p>
            <a:r>
              <a:rPr lang="de-DE" dirty="0" smtClean="0"/>
              <a:t>Nicht zwingend in Leit-stellen anwesend: 61,2%;</a:t>
            </a:r>
          </a:p>
          <a:p>
            <a:r>
              <a:rPr lang="de-DE" dirty="0"/>
              <a:t>j</a:t>
            </a:r>
            <a:r>
              <a:rPr lang="de-DE" dirty="0" smtClean="0"/>
              <a:t>edoch für Disponenten verfügbar: 88,1%</a:t>
            </a:r>
          </a:p>
          <a:p>
            <a:endParaRPr lang="de-DE" dirty="0"/>
          </a:p>
          <a:p>
            <a:r>
              <a:rPr lang="de-DE" dirty="0" smtClean="0"/>
              <a:t>Einsicht in die </a:t>
            </a:r>
            <a:r>
              <a:rPr lang="de-DE" b="1" dirty="0" smtClean="0"/>
              <a:t>Patientenakte</a:t>
            </a:r>
            <a:r>
              <a:rPr lang="de-DE" dirty="0" smtClean="0"/>
              <a:t>: </a:t>
            </a:r>
            <a:r>
              <a:rPr lang="de-DE" dirty="0"/>
              <a:t>93,3</a:t>
            </a:r>
            <a:r>
              <a:rPr lang="de-DE" dirty="0" smtClean="0"/>
              <a:t>%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251520" y="692696"/>
            <a:ext cx="2736304" cy="53285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 smtClean="0"/>
              <a:t>Abrechnungsfähigkeit der </a:t>
            </a:r>
            <a:r>
              <a:rPr lang="de-DE" b="1" dirty="0" smtClean="0"/>
              <a:t>Behandlung vor Ort</a:t>
            </a:r>
            <a:r>
              <a:rPr lang="de-DE" dirty="0" smtClean="0"/>
              <a:t>: 94,7%</a:t>
            </a:r>
          </a:p>
          <a:p>
            <a:endParaRPr lang="de-DE" dirty="0"/>
          </a:p>
          <a:p>
            <a:r>
              <a:rPr lang="de-DE" b="1" dirty="0" smtClean="0"/>
              <a:t>SOP</a:t>
            </a:r>
            <a:r>
              <a:rPr lang="de-DE" dirty="0" smtClean="0"/>
              <a:t> für allein durch </a:t>
            </a:r>
            <a:r>
              <a:rPr lang="de-DE" dirty="0" err="1" smtClean="0"/>
              <a:t>NotSan</a:t>
            </a:r>
            <a:r>
              <a:rPr lang="de-DE" dirty="0" smtClean="0"/>
              <a:t> </a:t>
            </a:r>
            <a:r>
              <a:rPr lang="de-DE" dirty="0" err="1" smtClean="0"/>
              <a:t>betreubare</a:t>
            </a:r>
            <a:r>
              <a:rPr lang="de-DE" dirty="0" smtClean="0"/>
              <a:t> Patienten: 94,7%</a:t>
            </a:r>
          </a:p>
          <a:p>
            <a:endParaRPr lang="de-DE" dirty="0"/>
          </a:p>
          <a:p>
            <a:r>
              <a:rPr lang="de-DE" dirty="0" smtClean="0"/>
              <a:t>Versorgungsnetz für </a:t>
            </a:r>
            <a:r>
              <a:rPr lang="de-DE" b="1" dirty="0" smtClean="0"/>
              <a:t>Pflegepatienten</a:t>
            </a:r>
            <a:r>
              <a:rPr lang="de-DE" dirty="0" smtClean="0"/>
              <a:t>: 97,2%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28433"/>
            <a:ext cx="3076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Patientenversorger 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Krankenwagen Silhouette">
            <a:extLst>
              <a:ext uri="{FF2B5EF4-FFF2-40B4-BE49-F238E27FC236}">
                <a16:creationId xmlns:a16="http://schemas.microsoft.com/office/drawing/2014/main" id="{BC434DC7-E708-4B3D-ABDA-8319B0B18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806565" y="537351"/>
            <a:ext cx="1375612" cy="1375612"/>
          </a:xfrm>
          <a:prstGeom prst="rect">
            <a:avLst/>
          </a:prstGeom>
        </p:spPr>
      </p:pic>
      <p:pic>
        <p:nvPicPr>
          <p:cNvPr id="5" name="Picture 4" descr="C:\Nutzer\amann\ietemp\Content.IE5\WVM2WD28\768px-588-hospital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652" y="537351"/>
            <a:ext cx="1188985" cy="110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/>
        </p:nvGrpSpPr>
        <p:grpSpPr>
          <a:xfrm>
            <a:off x="611559" y="790172"/>
            <a:ext cx="976259" cy="750968"/>
            <a:chOff x="1043608" y="908720"/>
            <a:chExt cx="1152128" cy="860310"/>
          </a:xfrm>
        </p:grpSpPr>
        <p:sp>
          <p:nvSpPr>
            <p:cNvPr id="6" name="Flussdiagramm: Vordefinierter Prozess 5"/>
            <p:cNvSpPr/>
            <p:nvPr/>
          </p:nvSpPr>
          <p:spPr>
            <a:xfrm>
              <a:off x="1115616" y="1268760"/>
              <a:ext cx="1008112" cy="500270"/>
            </a:xfrm>
            <a:prstGeom prst="flowChartPredefined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Gleichschenkliges Dreieck 6"/>
            <p:cNvSpPr/>
            <p:nvPr/>
          </p:nvSpPr>
          <p:spPr>
            <a:xfrm>
              <a:off x="1043608" y="908720"/>
              <a:ext cx="1152128" cy="39691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1547664" y="1475406"/>
              <a:ext cx="144016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Gewitterblitz 9"/>
          <p:cNvSpPr/>
          <p:nvPr/>
        </p:nvSpPr>
        <p:spPr>
          <a:xfrm rot="3114592">
            <a:off x="861849" y="851259"/>
            <a:ext cx="308167" cy="367685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>
            <a:off x="2195736" y="1122389"/>
            <a:ext cx="1152128" cy="3082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>
            <a:off x="5790094" y="1104544"/>
            <a:ext cx="1152128" cy="3082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3657995" y="166983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HE= </a:t>
            </a:r>
            <a:r>
              <a:rPr lang="de-DE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HE &gt;95%; </a:t>
            </a:r>
            <a:r>
              <a:rPr lang="de-DE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HE </a:t>
            </a:r>
            <a:r>
              <a:rPr lang="de-DE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75-95</a:t>
            </a:r>
            <a:r>
              <a:rPr lang="de-DE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3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28433"/>
            <a:ext cx="4881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und Evaluation 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Callcenter Silhouette">
            <a:extLst>
              <a:ext uri="{FF2B5EF4-FFF2-40B4-BE49-F238E27FC236}">
                <a16:creationId xmlns:a16="http://schemas.microsoft.com/office/drawing/2014/main" id="{2309106E-D7E7-4E77-B314-AC1FC74D46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665" y="1951650"/>
            <a:ext cx="1572197" cy="1511057"/>
          </a:xfrm>
          <a:prstGeom prst="rect">
            <a:avLst/>
          </a:prstGeom>
        </p:spPr>
      </p:pic>
      <p:pic>
        <p:nvPicPr>
          <p:cNvPr id="5" name="Grafik 4" descr="Free illustration: Doctor, First Aid, Profession - Free ...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6" b="9233"/>
          <a:stretch/>
        </p:blipFill>
        <p:spPr>
          <a:xfrm flipH="1">
            <a:off x="7115112" y="1430286"/>
            <a:ext cx="2084796" cy="2015113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6" name="Textfeld 5"/>
          <p:cNvSpPr txBox="1"/>
          <p:nvPr/>
        </p:nvSpPr>
        <p:spPr>
          <a:xfrm>
            <a:off x="611560" y="126876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standardisierte </a:t>
            </a:r>
            <a:r>
              <a:rPr lang="de-DE" b="1" dirty="0" smtClean="0"/>
              <a:t>Mindest-Dokumentation</a:t>
            </a:r>
            <a:r>
              <a:rPr lang="de-DE" dirty="0" smtClean="0"/>
              <a:t>: 95,8%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19672" y="20608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Evaluation</a:t>
            </a:r>
            <a:r>
              <a:rPr lang="de-DE" dirty="0"/>
              <a:t> </a:t>
            </a:r>
            <a:r>
              <a:rPr lang="de-DE" dirty="0" smtClean="0"/>
              <a:t>im </a:t>
            </a:r>
            <a:r>
              <a:rPr lang="de-DE" dirty="0" err="1" smtClean="0"/>
              <a:t>regelm</a:t>
            </a:r>
            <a:r>
              <a:rPr lang="de-DE" dirty="0" smtClean="0"/>
              <a:t>. Turnus: 98,8%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716016" y="827420"/>
            <a:ext cx="4317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standardisierte </a:t>
            </a:r>
            <a:r>
              <a:rPr lang="de-DE" b="1" dirty="0" smtClean="0"/>
              <a:t>Dokumentationen</a:t>
            </a:r>
            <a:r>
              <a:rPr lang="de-DE" dirty="0" smtClean="0"/>
              <a:t>: 99,1%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615118" y="1246903"/>
            <a:ext cx="362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Evaluation im </a:t>
            </a:r>
            <a:r>
              <a:rPr lang="de-DE" dirty="0" err="1" smtClean="0"/>
              <a:t>regelm</a:t>
            </a:r>
            <a:r>
              <a:rPr lang="de-DE" dirty="0" smtClean="0"/>
              <a:t>. Turnus: 99,8%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350873" y="1957473"/>
            <a:ext cx="3028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Definition von interoperablen </a:t>
            </a:r>
            <a:r>
              <a:rPr lang="de-DE" b="1" dirty="0"/>
              <a:t>Schnittstellen</a:t>
            </a:r>
            <a:r>
              <a:rPr lang="de-DE" dirty="0"/>
              <a:t> zu anderen </a:t>
            </a:r>
            <a:r>
              <a:rPr lang="de-DE" dirty="0" smtClean="0"/>
              <a:t>Versorgern: 96,1%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182850" y="3058203"/>
            <a:ext cx="3528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digitale</a:t>
            </a:r>
            <a:r>
              <a:rPr lang="de-DE" dirty="0" smtClean="0"/>
              <a:t> Dokumentation: 91,1%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794581" y="3619023"/>
            <a:ext cx="436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Plausibilitätsprüfungen bei Eingabe: 92,9%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299520" y="4183619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Übermittlung an Kostenträger, welches Transportmittel eingesetzt wurde &amp; vorl. Notarztbeteiligung: 93,8%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2555776" y="1903650"/>
            <a:ext cx="0" cy="18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5875811" y="1152791"/>
            <a:ext cx="0" cy="18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209465" y="3813943"/>
            <a:ext cx="2304256" cy="20162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Länder-übergreifende Datenbank: 89,1%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3126708" y="5348348"/>
            <a:ext cx="3859542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Forschung und Qualitätssicherung</a:t>
            </a:r>
            <a:endParaRPr lang="de-DE" dirty="0"/>
          </a:p>
        </p:txBody>
      </p:sp>
      <p:sp>
        <p:nvSpPr>
          <p:cNvPr id="19" name="Gleich 18"/>
          <p:cNvSpPr/>
          <p:nvPr/>
        </p:nvSpPr>
        <p:spPr>
          <a:xfrm rot="988778">
            <a:off x="2456137" y="5258476"/>
            <a:ext cx="505731" cy="386112"/>
          </a:xfrm>
          <a:prstGeom prst="mathEqua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Pfeil nach unten 19"/>
          <p:cNvSpPr/>
          <p:nvPr/>
        </p:nvSpPr>
        <p:spPr>
          <a:xfrm rot="1284807">
            <a:off x="2119160" y="2767563"/>
            <a:ext cx="360040" cy="110977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unten 20"/>
          <p:cNvSpPr/>
          <p:nvPr/>
        </p:nvSpPr>
        <p:spPr>
          <a:xfrm rot="5400000">
            <a:off x="2664463" y="4074651"/>
            <a:ext cx="360040" cy="57471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4467371" y="162751"/>
            <a:ext cx="503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HE= </a:t>
            </a:r>
            <a:r>
              <a:rPr lang="de-DE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HE &gt;95%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DE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HE 75-95%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40553" y="3014675"/>
            <a:ext cx="85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Leitstelle</a:t>
            </a:r>
            <a:endParaRPr lang="de-DE" sz="14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8399942" y="2503330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/>
              <a:t>NotSan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8160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28433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Bevölkerung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4283968" y="1717272"/>
            <a:ext cx="1870086" cy="1982454"/>
            <a:chOff x="611560" y="5229200"/>
            <a:chExt cx="1870086" cy="1982454"/>
          </a:xfrm>
        </p:grpSpPr>
        <p:pic>
          <p:nvPicPr>
            <p:cNvPr id="5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2292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60" y="53816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360" y="55340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760" y="56864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1160" y="58388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3560" y="59912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960" y="61436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8360" y="62960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Nutzer\amann\ietemp\Content.IE5\P91HCGW9\person-304210_960_72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60" y="6448400"/>
              <a:ext cx="650886" cy="763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feld 14"/>
          <p:cNvSpPr txBox="1"/>
          <p:nvPr/>
        </p:nvSpPr>
        <p:spPr>
          <a:xfrm>
            <a:off x="325623" y="1256114"/>
            <a:ext cx="31683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„Es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bedarf Angebote zur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Stärkung der Gesundheitskompetenz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der Bevölkerung, damit diese den Rettungsdienst bei potenziell bedrohlichen Anlässen wie ziehenden Brustschmerzen häufiger und bei in der Regel unkritischen Situationen (wie z. B.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Blasenkatheterwechsel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) nur noch in Einzelfällen mit besonderem, medizinisch begründetem Bedarf nutzen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937424" y="953277"/>
            <a:ext cx="2416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Bevölkerung sollte stärker über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Alternativen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zur Rufnummer 112 informiert werden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95936" y="4561700"/>
            <a:ext cx="4690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„Patienten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und Angehörige sollten häufiger vom klinischen oder präklinischen Personal über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psychosoziale </a:t>
            </a:r>
            <a:r>
              <a:rPr lang="de-DE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Unterstützungs-angebote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informiert werden (z. B. Informationen bei Alkoholabusus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).“</a:t>
            </a: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5141532" y="1821005"/>
            <a:ext cx="9360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5400000">
            <a:off x="5504487" y="4007675"/>
            <a:ext cx="56107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0800000">
            <a:off x="3562742" y="2936472"/>
            <a:ext cx="97272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5141532" y="148347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91,8%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724290" y="264396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95,9%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937424" y="394604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79,4%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157332" y="165013"/>
            <a:ext cx="503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HE = </a:t>
            </a:r>
            <a:r>
              <a:rPr lang="de-DE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&gt;95%; </a:t>
            </a:r>
            <a:r>
              <a:rPr lang="de-DE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HE 75-95%</a:t>
            </a:r>
          </a:p>
        </p:txBody>
      </p:sp>
    </p:spTree>
    <p:extLst>
      <p:ext uri="{BB962C8B-B14F-4D97-AF65-F5344CB8AC3E}">
        <p14:creationId xmlns:p14="http://schemas.microsoft.com/office/powerpoint/2010/main" val="5311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1" y="548680"/>
            <a:ext cx="81021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de-DE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Vielen Dank für Ihre Aufmerksamkeit!</a:t>
            </a:r>
            <a:endParaRPr lang="de-DE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de-DE" sz="2400" b="1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2149118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Enno Swart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Silke Piedmont, Ludwig Goldhahn, Janett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othhardt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Sozialmedizin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Gesundheitssystemforschung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Med. Fakultät, Otto-von-Guericke-Universität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Magdeburg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Leipziger Str.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44, 39120 Magdeburg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</a:t>
            </a:r>
            <a:r>
              <a:rPr lang="de-DE" altLang="de-DE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:</a:t>
            </a:r>
            <a:r>
              <a:rPr lang="de-DE" alt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enno.swart@med.ovgu.de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 </a:t>
            </a:r>
            <a:r>
              <a:rPr lang="de-DE" altLang="de-DE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:</a:t>
            </a: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+ 49 391 67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24306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724016" y="4797152"/>
            <a:ext cx="53735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http://rettungsdienst-im-fokus.ovgu.de</a:t>
            </a:r>
            <a:endParaRPr lang="en-US" sz="22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B78815D2-A33B-464F-88CC-1E0FAEBC9F4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844824"/>
            <a:ext cx="828092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en-US" sz="22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en-US" sz="22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de-DE" altLang="en-US" dirty="0">
                <a:latin typeface="Arial" panose="020B0604020202020204" pitchFamily="34" charset="0"/>
                <a:ea typeface="Calibri" panose="020F0502020204030204" pitchFamily="34" charset="0"/>
              </a:rPr>
              <a:t>Die Rate der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Rettungsdienst (RD)-Einsätze </a:t>
            </a:r>
            <a:r>
              <a:rPr lang="de-DE" altLang="en-US" dirty="0">
                <a:latin typeface="Arial" panose="020B0604020202020204" pitchFamily="34" charset="0"/>
                <a:ea typeface="Calibri" panose="020F0502020204030204" pitchFamily="34" charset="0"/>
              </a:rPr>
              <a:t>nimmt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stetig zu – </a:t>
            </a:r>
            <a:b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in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Deutschland </a:t>
            </a:r>
            <a:r>
              <a:rPr lang="de-DE" altLang="en-US" dirty="0">
                <a:latin typeface="Arial" panose="020B0604020202020204" pitchFamily="34" charset="0"/>
                <a:ea typeface="Calibri" panose="020F0502020204030204" pitchFamily="34" charset="0"/>
              </a:rPr>
              <a:t>und in vielen anderen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Ländern.</a:t>
            </a:r>
            <a:endParaRPr lang="de-DE" alt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Der prozentuale Anteil </a:t>
            </a:r>
            <a:r>
              <a:rPr lang="de-DE" altLang="en-US" dirty="0">
                <a:latin typeface="Arial" panose="020B0604020202020204" pitchFamily="34" charset="0"/>
                <a:ea typeface="Calibri" panose="020F0502020204030204" pitchFamily="34" charset="0"/>
              </a:rPr>
              <a:t>lebensbedrohlicher Beschwerden an allen </a:t>
            </a:r>
            <a:r>
              <a:rPr lang="de-DE" alt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prähospitalen</a:t>
            </a:r>
            <a:r>
              <a:rPr lang="de-DE" alt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Notfalleinsätzen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sinkt.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de-DE" altLang="en-US" dirty="0">
                <a:latin typeface="Arial" panose="020B0604020202020204" pitchFamily="34" charset="0"/>
                <a:ea typeface="Calibri" panose="020F0502020204030204" pitchFamily="34" charset="0"/>
              </a:rPr>
              <a:t>Die Mehrheit der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RD-Einsätze </a:t>
            </a:r>
            <a:r>
              <a:rPr lang="de-DE" altLang="en-US" dirty="0">
                <a:latin typeface="Arial" panose="020B0604020202020204" pitchFamily="34" charset="0"/>
                <a:ea typeface="Calibri" panose="020F0502020204030204" pitchFamily="34" charset="0"/>
              </a:rPr>
              <a:t>umfasst keine Tracer-Diagnosen oder lebensbedrohliche </a:t>
            </a:r>
            <a:r>
              <a:rPr lang="de-DE" alt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Zustände.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 rot="16200000">
            <a:off x="1616686" y="693551"/>
            <a:ext cx="1625544" cy="3240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Rettungs-einsätze 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feil nach rechts 13"/>
          <p:cNvSpPr/>
          <p:nvPr/>
        </p:nvSpPr>
        <p:spPr>
          <a:xfrm rot="5400000">
            <a:off x="4925065" y="715321"/>
            <a:ext cx="1616168" cy="3320471"/>
          </a:xfrm>
          <a:prstGeom prst="rightArrow">
            <a:avLst>
              <a:gd name="adj1" fmla="val 6049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Durchschnittl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Dringlichkeit 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67544" y="133181"/>
            <a:ext cx="535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Methode</a:t>
            </a:r>
            <a:endParaRPr lang="de-DE" sz="2400" dirty="0"/>
          </a:p>
        </p:txBody>
      </p:sp>
      <p:sp>
        <p:nvSpPr>
          <p:cNvPr id="21" name="Textfeld 20"/>
          <p:cNvSpPr txBox="1"/>
          <p:nvPr/>
        </p:nvSpPr>
        <p:spPr>
          <a:xfrm>
            <a:off x="449238" y="722781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Hintergrund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8267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7544" y="719872"/>
            <a:ext cx="8280920" cy="521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Selektionskriterien</a:t>
            </a:r>
            <a:endParaRPr lang="en-US" sz="2000" b="1" dirty="0" smtClean="0">
              <a:solidFill>
                <a:srgbClr val="33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RD-Patient*</a:t>
            </a:r>
            <a:r>
              <a:rPr lang="en-US" kern="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innen</a:t>
            </a:r>
            <a:r>
              <a:rPr lang="en-US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mindestens </a:t>
            </a:r>
            <a:b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eine 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Rettungsfahrt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Deutschland im 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Jahr 2016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hatten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Versicherte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waren zum Zeitpunkt der Befragung </a:t>
            </a:r>
            <a:r>
              <a:rPr lang="de-DE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 </a:t>
            </a:r>
            <a:r>
              <a:rPr lang="de-DE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Jahre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lebten 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de-DE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Deutschland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hatten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einen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RD-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Einsatz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Beteiligung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eines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Rettung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smittels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inkl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Boden- und </a:t>
            </a:r>
            <a:r>
              <a:rPr lang="en-US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Luftrettung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Notarztwagen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Notarzteinsatzfahrzeug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Rettungswagen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oder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Primärtransport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Luft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")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das </a:t>
            </a:r>
            <a:r>
              <a:rPr lang="en-US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Deutsche Rote </a:t>
            </a:r>
            <a:r>
              <a:rPr lang="en-US" dirty="0" err="1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Kreuz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*,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ausgewählten "Modellregionen" innerhalb der </a:t>
            </a:r>
            <a:r>
              <a:rPr lang="de-DE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Bundesländer Bayern und Baden </a:t>
            </a:r>
            <a:r>
              <a:rPr lang="de-DE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Württemberg,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 lvl="0" indent="-361950">
              <a:lnSpc>
                <a:spcPct val="107000"/>
              </a:lnSpc>
              <a:spcAft>
                <a:spcPts val="800"/>
              </a:spcAft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	Das Deutsche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Rote Kreuz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deckt den größten Teil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RD-Versorgung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in den beiden ausgewählten Bundesländern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ab.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Helicopter Aviation Flight - Free vector graphic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444" y="745837"/>
            <a:ext cx="1436556" cy="745214"/>
          </a:xfrm>
          <a:prstGeom prst="rect">
            <a:avLst/>
          </a:prstGeom>
        </p:spPr>
      </p:pic>
      <p:pic>
        <p:nvPicPr>
          <p:cNvPr id="5" name="Grafik 4" descr="Ambulance White Background Images | AWB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58611"/>
            <a:ext cx="1382766" cy="111543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67544" y="116632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89670" y="908720"/>
            <a:ext cx="8197130" cy="3671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8500" indent="-19685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b="1" kern="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Datenerfassung</a:t>
            </a:r>
            <a:r>
              <a:rPr lang="en-US" b="1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	</a:t>
            </a:r>
            <a:r>
              <a:rPr lang="de-DE" kern="0" dirty="0" smtClean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vier </a:t>
            </a:r>
            <a:r>
              <a:rPr lang="de-DE" kern="0" dirty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Krankenkassen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(BMW BKK,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Schwenninger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BKK, BKK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VerbundPlus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Bosch BKK)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verschickten im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Jahr 2018 Fragebögen an n=1.312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Versicherte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68500" indent="-1968500">
              <a:lnSpc>
                <a:spcPct val="107000"/>
              </a:lnSpc>
              <a:spcBef>
                <a:spcPts val="2400"/>
              </a:spcBef>
            </a:pPr>
            <a:r>
              <a:rPr lang="de-DE" b="1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Rücklauf:	</a:t>
            </a:r>
            <a:r>
              <a:rPr lang="de-DE" kern="0" dirty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20 % 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(n=259; keine Erinnerung, keine Anreize); akzeptierte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Ausfüllrate 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von ≥ 50 % für quantitative Abschnitte </a:t>
            </a:r>
            <a:r>
              <a:rPr lang="de-DE" kern="0" dirty="0" smtClean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 smtClean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254 </a:t>
            </a:r>
            <a:r>
              <a:rPr lang="de-DE" kern="0" dirty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verwendete Fragebögen</a:t>
            </a:r>
            <a:endParaRPr lang="en-US" b="1" kern="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968500" indent="-1968500">
              <a:lnSpc>
                <a:spcPct val="107000"/>
              </a:lnSpc>
              <a:spcBef>
                <a:spcPts val="2400"/>
              </a:spcBef>
            </a:pPr>
            <a:r>
              <a:rPr lang="en-US" b="1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Linkage:	</a:t>
            </a:r>
            <a:r>
              <a:rPr lang="de-DE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pseudonymisierte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Befragungsdaten wurden mit dazugehörigen </a:t>
            </a:r>
            <a:r>
              <a:rPr lang="de-DE" kern="0" dirty="0" smtClean="0">
                <a:solidFill>
                  <a:srgbClr val="33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Krankenkassendaten verknüpft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n=254);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keine 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Verknüpfung mit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Daten des RD 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(zu wenige </a:t>
            </a:r>
            <a:r>
              <a:rPr lang="de-DE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verknüpfbare Fälle 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 zu viele </a:t>
            </a:r>
            <a:r>
              <a:rPr lang="de-DE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Missings</a:t>
            </a:r>
            <a:r>
              <a:rPr lang="de-DE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0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116632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2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835424" y="1343249"/>
            <a:ext cx="5613251" cy="3819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200"/>
              </a:spcBef>
              <a:buFontTx/>
              <a:buAutoNum type="arabicPeriod"/>
            </a:pPr>
            <a:r>
              <a:rPr lang="en-US" u="sng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Paper: </a:t>
            </a:r>
            <a:r>
              <a:rPr lang="en-US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Piedmont, S., Reinhold, A.K., Bock, JO. </a:t>
            </a:r>
            <a:r>
              <a:rPr lang="de-DE" altLang="de-DE" i="1" dirty="0">
                <a:latin typeface="Arial" panose="020B0604020202020204" pitchFamily="34" charset="0"/>
              </a:rPr>
              <a:t>et al.</a:t>
            </a:r>
            <a:r>
              <a:rPr lang="de-DE" altLang="de-DE" dirty="0">
                <a:latin typeface="Arial" panose="020B0604020202020204" pitchFamily="34" charset="0"/>
              </a:rPr>
              <a:t> 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Which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health-related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reasons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lead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prehospital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emergency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care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and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how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does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subjective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emergency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status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connect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de-DE" altLang="de-DE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</a:t>
            </a:r>
            <a:r>
              <a:rPr lang="de-DE" alt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subsequent care</a:t>
            </a:r>
            <a:r>
              <a:rPr lang="de-DE" altLang="de-DE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? </a:t>
            </a:r>
            <a:r>
              <a:rPr lang="de-DE" altLang="de-DE" i="1" dirty="0">
                <a:latin typeface="Arial" panose="020B0604020202020204" pitchFamily="34" charset="0"/>
              </a:rPr>
              <a:t>Notfall </a:t>
            </a:r>
            <a:r>
              <a:rPr lang="de-DE" altLang="de-DE" i="1" dirty="0" err="1">
                <a:latin typeface="Arial" panose="020B0604020202020204" pitchFamily="34" charset="0"/>
              </a:rPr>
              <a:t>Rettungsmed</a:t>
            </a:r>
            <a:r>
              <a:rPr lang="de-DE" altLang="de-DE" dirty="0">
                <a:latin typeface="Arial" panose="020B0604020202020204" pitchFamily="34" charset="0"/>
              </a:rPr>
              <a:t> (2021). https://doi.org/10.1007/s10049-020-00832-2   </a:t>
            </a:r>
            <a:r>
              <a:rPr lang="de-DE" altLang="de-DE" sz="1900" dirty="0">
                <a:latin typeface="Arial" panose="020B0604020202020204" pitchFamily="34" charset="0"/>
              </a:rPr>
              <a:t> </a:t>
            </a:r>
            <a:endParaRPr lang="en-US" u="sng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Paper: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 </a:t>
            </a:r>
            <a:r>
              <a:rPr lang="en-US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medical complaints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why do patients use emergency medical services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a patients’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 </a:t>
            </a:r>
            <a:r>
              <a:rPr lang="en-US" i="1" dirty="0" smtClean="0">
                <a:latin typeface="Arial" panose="020B0604020202020204" pitchFamily="34" charset="0"/>
              </a:rPr>
              <a:t>Das </a:t>
            </a:r>
            <a:r>
              <a:rPr lang="en-US" i="1" dirty="0" err="1" smtClean="0">
                <a:latin typeface="Arial" panose="020B0604020202020204" pitchFamily="34" charset="0"/>
              </a:rPr>
              <a:t>Gesundheits-wesen</a:t>
            </a:r>
            <a:r>
              <a:rPr lang="en-US" i="1" dirty="0" smtClean="0">
                <a:latin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[Status: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angenommen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765865"/>
            <a:ext cx="7427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</a:t>
            </a:r>
            <a:r>
              <a:rPr lang="de-DE" sz="2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nutzen Patient*innen den Rettungsdienst?</a:t>
            </a:r>
            <a:endParaRPr lang="en-US" sz="22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7544" y="116632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fik 17" descr="Tasks 2nd year | gazteluetasocialstudi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054180"/>
            <a:ext cx="2388832" cy="2397198"/>
          </a:xfrm>
          <a:prstGeom prst="rect">
            <a:avLst/>
          </a:prstGeom>
        </p:spPr>
      </p:pic>
      <p:sp>
        <p:nvSpPr>
          <p:cNvPr id="6" name="AutoShape 2" descr="data:image/svg+xml;base64,PD94bWwgdmVyc2lvbj0iMS4wIiBlbmNvZGluZz0idXRmLTgiPz48IURPQ1RZUEUgc3ZnIFBVQkxJQyAiLS8vVzNDLy9EVEQgU1ZHIDEuMS8vRU4iICJodHRwOi8vd3d3LnczLm9yZy9HcmFwaGljcy9TVkcvMS4xL0RURC9zdmcxMS5kdGQiPjxzdmcgdmVyc2lvbj0iMS4xIiBpZD0iRWJlbmVfMSIgeG1sbnM9Imh0dHA6Ly93d3cudzMub3JnLzIwMDAvc3ZnIiB4bWxuczp4bGluaz0iaHR0cDovL3d3dy53My5vcmcvMTk5OS94bGluayIgeD0iMHB4IiB5PSIwcHgiIHdpZHRoPSIxNnB4IiBoZWlnaHQ9IjE2cHgiIHZpZXdCb3g9IjAgMCAxNiAxNiIgZW5hYmxlLWJhY2tncm91bmQ9Im5ldyAwIDAgMTYgMTYiIHhtbDpzcGFjZT0icHJlc2VydmUiPjxnPjxnPjxwYXRoIGZpbGw9IiNGRkZGRkYiIGQ9Ik04LjAwMSwxNS41QzMuODY0LDE1LjUsMC41LDEyLjEzNiwwLjUsOGMwLTQuMTM1LDMuMzY1LTcuNSw3LjUwMS03LjVTMTUuNSwzLjg2NCwxNS41LDhTMTIuMTM3LDE1LjUsOC4wMDEsMTUuNXoiLz48cGF0aCBmaWxsPSIjRDUyQjFFIiBkPSJNOC4wMDEsMUMxMS44NiwxLDE1LDQuMTQxLDE1LDhzLTMuMTM5LDctNi45OTksN0M0LjE0LDE1LDEsMTEuODU5LDEsOFM0LjE0LDEsOC4wMDEsMSBNOC4wMDEsMEMzLjU4MiwwLDAsMy41ODIsMCw4czMuNTgyLDgsOC4wMDEsOEMxMi40MTgsMTYsMTYsMTIuNDE4LDE2LDhTMTIuNDE4LDAsOC4wMDEsMEw4LjAwMSwweiIvPjwvZz48cGF0aCBmaWxsPSIjRDUyQjFFIiBkPSJNNi43NDUsMTIuNTg5Yy0wLjIyNywwLjEyMi0wLjQ5NywwLjI0Ny0wLjY4NCwwLjI0N2MtMC4zMTgsMC0wLjUwMS0wLjE2NC0wLjUwMS0wLjQ1MmMwLTAuMjA3LDAuMTQtMC4zNzUsMC41OTUtMC42MjJjMS41NDktMC45MDQsMi41OTQtMi4yNzIsMi41OTQtMy43MjFjMC0wLjgyNS0wLjIyNy0xLjExOS0wLjY4MS0xLjExOWMtMC4xMzUsMC0wLjMyLDAuMjE5LTAuNjM2LDAuMjE5SDcuMTU3QzYuMTAyLDcuMTQzLDUuMzMzLDYuMjY0LDUuMzMzLDUuMjNjMC0xLjE1MiwwLjk1OC0yLjAwNiwyLjI4LTIuMDA2YzEuNzc3LDAsMy4wNTMsMS4zNzMsMy4wNTMsMy40M0MxMC42NjYsOS4yMTUsOS4yMDMsMTEuMjcsNi43NDUsMTIuNTg5Ii8+PC9nPjwvc3ZnPg"/>
          <p:cNvSpPr>
            <a:spLocks noChangeAspect="1" noChangeArrowheads="1"/>
          </p:cNvSpPr>
          <p:nvPr/>
        </p:nvSpPr>
        <p:spPr bwMode="auto">
          <a:xfrm>
            <a:off x="8296275" y="-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1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128511" y="4442038"/>
            <a:ext cx="3531431" cy="126765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240910" y="4568035"/>
            <a:ext cx="238539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altLang="en-U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89 % aller </a:t>
            </a:r>
            <a:r>
              <a:rPr lang="de-DE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Fälle haben </a:t>
            </a:r>
            <a:r>
              <a:rPr lang="de-DE" altLang="en-U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Dritte </a:t>
            </a:r>
            <a:r>
              <a:rPr lang="de-DE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angerufen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(n=251)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448" y="4519236"/>
            <a:ext cx="1064462" cy="106446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67544" y="116632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37481" y="826673"/>
            <a:ext cx="851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 hat in diesem Rettungsdiensteinsatz den Rettungsdienst gerufen</a:t>
            </a:r>
            <a:r>
              <a:rPr lang="en-US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447303"/>
              </p:ext>
            </p:extLst>
          </p:nvPr>
        </p:nvGraphicFramePr>
        <p:xfrm>
          <a:off x="467544" y="1435670"/>
          <a:ext cx="8296989" cy="2694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542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492051"/>
              </p:ext>
            </p:extLst>
          </p:nvPr>
        </p:nvGraphicFramePr>
        <p:xfrm>
          <a:off x="575556" y="578297"/>
          <a:ext cx="7992887" cy="522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442240" y="3573016"/>
            <a:ext cx="1008112" cy="10801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4932040" y="3597050"/>
            <a:ext cx="1008112" cy="10801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7421840" y="3597050"/>
            <a:ext cx="1008112" cy="10801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6948264" y="1268760"/>
            <a:ext cx="2088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„Wie </a:t>
            </a:r>
            <a:r>
              <a:rPr lang="de-DE" sz="1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dringlich benötigten Sie vom </a:t>
            </a:r>
            <a:r>
              <a:rPr lang="de-DE" sz="16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Rettungsdienst-personal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…?“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67544" y="116632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2520752" y="5733256"/>
            <a:ext cx="40324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8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15D2-A33B-464F-88CC-1E0FAEBC9F4C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5357"/>
              </p:ext>
            </p:extLst>
          </p:nvPr>
        </p:nvGraphicFramePr>
        <p:xfrm>
          <a:off x="467544" y="764705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95536" y="175060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1259632" y="5013176"/>
            <a:ext cx="56886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495016" y="5542288"/>
            <a:ext cx="8325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“Wie würden Sie Ihren Rettungsdiensteinsatz nachträglich einschätzen?“</a:t>
            </a:r>
          </a:p>
          <a:p>
            <a:r>
              <a:rPr lang="en-US" b="1" dirty="0" smtClean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n=248)</a:t>
            </a:r>
            <a:endParaRPr lang="en-US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15616" y="3422613"/>
            <a:ext cx="2304256" cy="15121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9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1500</Words>
  <Application>Microsoft Office PowerPoint</Application>
  <PresentationFormat>Bildschirmpräsentation (4:3)</PresentationFormat>
  <Paragraphs>318</Paragraphs>
  <Slides>25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Lucida Sans</vt:lpstr>
      <vt:lpstr>Segoe UI Symbol</vt:lpstr>
      <vt:lpstr>Times New Roman</vt:lpstr>
      <vt:lpstr>Wingdings</vt:lpstr>
      <vt:lpstr>Larissa</vt:lpstr>
      <vt:lpstr>Benutzerdefiniertes Design</vt:lpstr>
      <vt:lpstr>Ergebnisse des Projektes „Integrierte Notfallversorgung: Rettungsdienst im Fokus“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Magdeburg A.ö.R.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Beiratstreffen</dc:title>
  <dc:creator>Powietzka, Janett</dc:creator>
  <cp:lastModifiedBy>Swart, Enno</cp:lastModifiedBy>
  <cp:revision>1099</cp:revision>
  <cp:lastPrinted>2020-09-16T09:58:40Z</cp:lastPrinted>
  <dcterms:created xsi:type="dcterms:W3CDTF">2018-07-04T10:18:30Z</dcterms:created>
  <dcterms:modified xsi:type="dcterms:W3CDTF">2021-03-12T10:45:45Z</dcterms:modified>
</cp:coreProperties>
</file>