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3"/>
  </p:notesMasterIdLst>
  <p:handoutMasterIdLst>
    <p:handoutMasterId r:id="rId14"/>
  </p:handoutMasterIdLst>
  <p:sldIdLst>
    <p:sldId id="256" r:id="rId2"/>
    <p:sldId id="841" r:id="rId3"/>
    <p:sldId id="842" r:id="rId4"/>
    <p:sldId id="846" r:id="rId5"/>
    <p:sldId id="843" r:id="rId6"/>
    <p:sldId id="259" r:id="rId7"/>
    <p:sldId id="845" r:id="rId8"/>
    <p:sldId id="264" r:id="rId9"/>
    <p:sldId id="844" r:id="rId10"/>
    <p:sldId id="257" r:id="rId11"/>
    <p:sldId id="83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457A93"/>
    <a:srgbClr val="4A657D"/>
    <a:srgbClr val="FFFFFF"/>
    <a:srgbClr val="BA06A5"/>
    <a:srgbClr val="E84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20" autoAdjust="0"/>
    <p:restoredTop sz="72019" autoAdjust="0"/>
  </p:normalViewPr>
  <p:slideViewPr>
    <p:cSldViewPr snapToGrid="0">
      <p:cViewPr varScale="1">
        <p:scale>
          <a:sx n="67" d="100"/>
          <a:sy n="67" d="100"/>
        </p:scale>
        <p:origin x="87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2" d="100"/>
          <a:sy n="92" d="100"/>
        </p:scale>
        <p:origin x="4042" y="9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CDD9A40-3B6A-4054-A792-F15EF0A856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B073641-6A10-410B-92B4-D14E239D1D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F618F-88E0-487D-9AD5-92AA1C61AC94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5415CF-D927-4AD2-B1B1-C8F4462D20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50DF33-EC3A-4B39-9B19-40153DAD84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5D270-6296-4DE3-9F4E-67E9F14733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551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710AB-D770-574A-A404-ABA2EF01973A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ABF10-DC47-CC4E-8047-0DF7032C1B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83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Höhere Wahrscheinlichkeit von </a:t>
            </a:r>
            <a:r>
              <a:rPr lang="de-DE" b="1" dirty="0"/>
              <a:t>Job </a:t>
            </a:r>
            <a:r>
              <a:rPr lang="de-DE" b="1" dirty="0" err="1"/>
              <a:t>Strain</a:t>
            </a:r>
            <a:r>
              <a:rPr lang="de-DE" b="1" dirty="0"/>
              <a:t> </a:t>
            </a:r>
            <a:r>
              <a:rPr lang="de-DE" dirty="0"/>
              <a:t>im Vergleich zu älteren Beschäftigten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ABF10-DC47-CC4E-8047-0DF7032C1B8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41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Bei Sozialisationspraktiken die jeweiligen Phasen beachten: Eintrittsphase (vor und direkt nach Eintritt) -&gt; Orientierungsphase (erste 6 Monate) -&gt; Follow-Up-Phase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Bei Grundannahmen z.B. </a:t>
            </a:r>
            <a:r>
              <a:rPr lang="de-D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Tiefeninterviews und gruppenorientierte Methoden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ABF10-DC47-CC4E-8047-0DF7032C1B8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536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„The </a:t>
            </a:r>
            <a:r>
              <a:rPr lang="de-DE" sz="1200" dirty="0" err="1"/>
              <a:t>best</a:t>
            </a:r>
            <a:r>
              <a:rPr lang="de-DE" sz="1200" dirty="0"/>
              <a:t> </a:t>
            </a:r>
            <a:r>
              <a:rPr lang="de-DE" sz="1200" dirty="0" err="1"/>
              <a:t>companies</a:t>
            </a:r>
            <a:r>
              <a:rPr lang="de-DE" sz="1200" dirty="0"/>
              <a:t> </a:t>
            </a:r>
            <a:r>
              <a:rPr lang="de-DE" sz="1200" dirty="0" err="1"/>
              <a:t>create</a:t>
            </a:r>
            <a:r>
              <a:rPr lang="de-DE" sz="1200" dirty="0"/>
              <a:t> a </a:t>
            </a:r>
            <a:r>
              <a:rPr lang="de-DE" sz="1200" dirty="0" err="1"/>
              <a:t>culture</a:t>
            </a:r>
            <a:r>
              <a:rPr lang="de-DE" sz="1200" dirty="0"/>
              <a:t> </a:t>
            </a:r>
            <a:r>
              <a:rPr lang="de-DE" sz="1200" dirty="0" err="1"/>
              <a:t>that</a:t>
            </a:r>
            <a:r>
              <a:rPr lang="de-DE" sz="1200" dirty="0"/>
              <a:t> </a:t>
            </a:r>
            <a:r>
              <a:rPr lang="de-DE" sz="1200" dirty="0" err="1"/>
              <a:t>listens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voice</a:t>
            </a:r>
            <a:r>
              <a:rPr lang="de-DE" sz="1200" dirty="0"/>
              <a:t> and </a:t>
            </a:r>
            <a:r>
              <a:rPr lang="de-DE" sz="1200" dirty="0" err="1"/>
              <a:t>preferences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young</a:t>
            </a:r>
            <a:r>
              <a:rPr lang="de-DE" sz="1200" dirty="0"/>
              <a:t> </a:t>
            </a:r>
            <a:r>
              <a:rPr lang="de-DE" sz="1200" dirty="0" err="1"/>
              <a:t>staff</a:t>
            </a:r>
            <a:r>
              <a:rPr lang="de-DE" sz="1200" dirty="0"/>
              <a:t>.“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1ABF10-DC47-CC4E-8047-0DF7032C1B8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22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mvr.de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:\Marketing\Debora_Schiffer\016\016_Präsentationsvorlagen_UzK\016_PPT_Lay_Titel_16zu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1061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AEA89258-910A-42D7-830E-D8F0FFB48A2D}"/>
              </a:ext>
            </a:extLst>
          </p:cNvPr>
          <p:cNvGrpSpPr/>
          <p:nvPr userDrawn="1"/>
        </p:nvGrpSpPr>
        <p:grpSpPr>
          <a:xfrm>
            <a:off x="6209719" y="126992"/>
            <a:ext cx="5875352" cy="1173489"/>
            <a:chOff x="6209719" y="126992"/>
            <a:chExt cx="5875352" cy="1173489"/>
          </a:xfrm>
        </p:grpSpPr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A7581334-28A8-4899-96CE-BE43B19A59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9719" y="336735"/>
              <a:ext cx="3384790" cy="935742"/>
            </a:xfrm>
            <a:prstGeom prst="rect">
              <a:avLst/>
            </a:prstGeom>
          </p:spPr>
        </p:pic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14C2952E-7170-4C41-95AA-BFEE46A24F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2669" y="126992"/>
              <a:ext cx="2602402" cy="11734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06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6738994"/>
            <a:ext cx="12192000" cy="119006"/>
          </a:xfrm>
          <a:prstGeom prst="rect">
            <a:avLst/>
          </a:prstGeom>
          <a:solidFill>
            <a:srgbClr val="457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347B79D7-4D04-197C-78C3-9753858C1E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16168" y="1667472"/>
            <a:ext cx="8448939" cy="536400"/>
          </a:xfrm>
          <a:prstGeom prst="rect">
            <a:avLst/>
          </a:prstGeom>
          <a:solidFill>
            <a:srgbClr val="457A93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332943D9-15F1-0221-1B10-7966A547E5B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716168" y="2369550"/>
            <a:ext cx="8448939" cy="536400"/>
          </a:xfrm>
          <a:prstGeom prst="rect">
            <a:avLst/>
          </a:prstGeom>
          <a:solidFill>
            <a:srgbClr val="B2B2B2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55F2B9FC-7DD0-8AA7-DB7A-7B63A836B93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716168" y="3071628"/>
            <a:ext cx="8448939" cy="536400"/>
          </a:xfrm>
          <a:prstGeom prst="rect">
            <a:avLst/>
          </a:prstGeom>
          <a:solidFill>
            <a:srgbClr val="B2B2B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de-DE" dirty="0"/>
              <a:t>Textmasterformat bearbeiten</a:t>
            </a:r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0689CDDD-322B-5565-802E-04E8DCDAD04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716168" y="3773706"/>
            <a:ext cx="8448939" cy="536400"/>
          </a:xfrm>
          <a:prstGeom prst="rect">
            <a:avLst/>
          </a:prstGeom>
          <a:solidFill>
            <a:srgbClr val="B2B2B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de-DE" dirty="0"/>
              <a:t>Textmasterformat bearbeiten</a:t>
            </a:r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E21581BA-8E02-F46F-D8E1-799BFD3FF54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716168" y="4475785"/>
            <a:ext cx="8448939" cy="536400"/>
          </a:xfrm>
          <a:prstGeom prst="rect">
            <a:avLst/>
          </a:prstGeom>
          <a:solidFill>
            <a:srgbClr val="B2B2B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de-DE" dirty="0"/>
              <a:t>Textmasterformat bearbeiten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40233F0-6E98-4460-8D06-7B16E52F474E}"/>
              </a:ext>
            </a:extLst>
          </p:cNvPr>
          <p:cNvSpPr/>
          <p:nvPr userDrawn="1"/>
        </p:nvSpPr>
        <p:spPr>
          <a:xfrm>
            <a:off x="1469227" y="1667472"/>
            <a:ext cx="1054800" cy="536400"/>
          </a:xfrm>
          <a:prstGeom prst="rect">
            <a:avLst/>
          </a:prstGeom>
          <a:solidFill>
            <a:srgbClr val="457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34601734-D7E8-4C1E-8343-A35096DAC7EB}"/>
              </a:ext>
            </a:extLst>
          </p:cNvPr>
          <p:cNvSpPr/>
          <p:nvPr userDrawn="1"/>
        </p:nvSpPr>
        <p:spPr>
          <a:xfrm>
            <a:off x="1469227" y="2369550"/>
            <a:ext cx="1054800" cy="5364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II.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3844AFB-DEC3-4298-9CEF-29F68E7EF383}"/>
              </a:ext>
            </a:extLst>
          </p:cNvPr>
          <p:cNvSpPr/>
          <p:nvPr userDrawn="1"/>
        </p:nvSpPr>
        <p:spPr>
          <a:xfrm>
            <a:off x="1469227" y="3071628"/>
            <a:ext cx="1054800" cy="5364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III.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FAB0C5F4-5C3A-479A-9E9A-97243E5822AE}"/>
              </a:ext>
            </a:extLst>
          </p:cNvPr>
          <p:cNvSpPr/>
          <p:nvPr userDrawn="1"/>
        </p:nvSpPr>
        <p:spPr>
          <a:xfrm>
            <a:off x="1469227" y="3773706"/>
            <a:ext cx="1054800" cy="5364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IV.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82880A28-8510-49C6-9375-51291AAFC427}"/>
              </a:ext>
            </a:extLst>
          </p:cNvPr>
          <p:cNvSpPr/>
          <p:nvPr userDrawn="1"/>
        </p:nvSpPr>
        <p:spPr>
          <a:xfrm>
            <a:off x="1469227" y="4475784"/>
            <a:ext cx="1054800" cy="5364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V.</a:t>
            </a:r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B5F5286E-10F2-401C-A0B8-A4E8DDA09BF6}"/>
              </a:ext>
            </a:extLst>
          </p:cNvPr>
          <p:cNvGrpSpPr/>
          <p:nvPr userDrawn="1"/>
        </p:nvGrpSpPr>
        <p:grpSpPr>
          <a:xfrm>
            <a:off x="7991532" y="5768181"/>
            <a:ext cx="3863570" cy="771674"/>
            <a:chOff x="6209719" y="126992"/>
            <a:chExt cx="5875351" cy="1173489"/>
          </a:xfrm>
        </p:grpSpPr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477D646C-B4BA-45E8-8F53-BE6815BEF8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9719" y="336735"/>
              <a:ext cx="3384790" cy="935742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08C8F573-9B45-428A-A726-771FE54A9A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2669" y="126992"/>
              <a:ext cx="2602402" cy="11734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865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6738994"/>
            <a:ext cx="12192000" cy="119006"/>
          </a:xfrm>
          <a:prstGeom prst="rect">
            <a:avLst/>
          </a:prstGeom>
          <a:solidFill>
            <a:srgbClr val="457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0" name="Textplatzhalter 6">
            <a:extLst>
              <a:ext uri="{FF2B5EF4-FFF2-40B4-BE49-F238E27FC236}">
                <a16:creationId xmlns:a16="http://schemas.microsoft.com/office/drawing/2014/main" id="{93438837-0EA4-05D3-B9D6-FDD91E3D71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17344" y="1668828"/>
            <a:ext cx="8448939" cy="536400"/>
          </a:xfrm>
          <a:prstGeom prst="rect">
            <a:avLst/>
          </a:prstGeom>
          <a:solidFill>
            <a:srgbClr val="457A93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4" name="Textplatzhalter 6">
            <a:extLst>
              <a:ext uri="{FF2B5EF4-FFF2-40B4-BE49-F238E27FC236}">
                <a16:creationId xmlns:a16="http://schemas.microsoft.com/office/drawing/2014/main" id="{31178623-1909-42EF-17C6-D81016DAF54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869472" y="2357809"/>
            <a:ext cx="7296811" cy="536400"/>
          </a:xfrm>
          <a:prstGeom prst="rect">
            <a:avLst/>
          </a:prstGeom>
          <a:solidFill>
            <a:srgbClr val="B2B2B2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5" name="Textplatzhalter 6">
            <a:extLst>
              <a:ext uri="{FF2B5EF4-FFF2-40B4-BE49-F238E27FC236}">
                <a16:creationId xmlns:a16="http://schemas.microsoft.com/office/drawing/2014/main" id="{C7BE11E7-3029-6B4F-594F-95DFB0BE31D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869472" y="2982500"/>
            <a:ext cx="7296811" cy="536400"/>
          </a:xfrm>
          <a:prstGeom prst="rect">
            <a:avLst/>
          </a:prstGeom>
          <a:solidFill>
            <a:srgbClr val="B2B2B2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BA42FCCD-2054-D439-51FC-A72EF95F861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869472" y="3607191"/>
            <a:ext cx="7296811" cy="536400"/>
          </a:xfrm>
          <a:prstGeom prst="rect">
            <a:avLst/>
          </a:prstGeom>
          <a:solidFill>
            <a:srgbClr val="B2B2B2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40972C93-059F-479D-A422-722885E1CAF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869472" y="4231882"/>
            <a:ext cx="7296811" cy="536400"/>
          </a:xfrm>
          <a:prstGeom prst="rect">
            <a:avLst/>
          </a:prstGeom>
          <a:solidFill>
            <a:srgbClr val="B2B2B2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5E60ABB-BE90-4895-BDC4-6AE99C8B6E2A}"/>
              </a:ext>
            </a:extLst>
          </p:cNvPr>
          <p:cNvSpPr/>
          <p:nvPr userDrawn="1"/>
        </p:nvSpPr>
        <p:spPr>
          <a:xfrm>
            <a:off x="1469227" y="1667472"/>
            <a:ext cx="1054800" cy="536400"/>
          </a:xfrm>
          <a:prstGeom prst="rect">
            <a:avLst/>
          </a:prstGeom>
          <a:solidFill>
            <a:srgbClr val="457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II.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395EF2F-1356-45A2-A9F8-514F64FDC6D7}"/>
              </a:ext>
            </a:extLst>
          </p:cNvPr>
          <p:cNvSpPr/>
          <p:nvPr userDrawn="1"/>
        </p:nvSpPr>
        <p:spPr>
          <a:xfrm>
            <a:off x="2718538" y="2357809"/>
            <a:ext cx="1054800" cy="5364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8E6E3B1-4CFD-4E91-9489-2B93BB53816B}"/>
              </a:ext>
            </a:extLst>
          </p:cNvPr>
          <p:cNvSpPr/>
          <p:nvPr userDrawn="1"/>
        </p:nvSpPr>
        <p:spPr>
          <a:xfrm>
            <a:off x="2717344" y="2982500"/>
            <a:ext cx="1054800" cy="5364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ii.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2EAC846-9195-4E1C-8C53-4AC04B94CE5C}"/>
              </a:ext>
            </a:extLst>
          </p:cNvPr>
          <p:cNvSpPr/>
          <p:nvPr userDrawn="1"/>
        </p:nvSpPr>
        <p:spPr>
          <a:xfrm>
            <a:off x="2717344" y="3607191"/>
            <a:ext cx="1054800" cy="5364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iii.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499BD29-336A-41FB-BABD-7BB721C70CAE}"/>
              </a:ext>
            </a:extLst>
          </p:cNvPr>
          <p:cNvSpPr/>
          <p:nvPr userDrawn="1"/>
        </p:nvSpPr>
        <p:spPr>
          <a:xfrm>
            <a:off x="2717344" y="4231882"/>
            <a:ext cx="1054800" cy="536400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iv.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8EE94142-99EA-4D5C-A833-5AA706E6B465}"/>
              </a:ext>
            </a:extLst>
          </p:cNvPr>
          <p:cNvGrpSpPr/>
          <p:nvPr userDrawn="1"/>
        </p:nvGrpSpPr>
        <p:grpSpPr>
          <a:xfrm>
            <a:off x="7991532" y="5768181"/>
            <a:ext cx="3863570" cy="771674"/>
            <a:chOff x="6209719" y="126992"/>
            <a:chExt cx="5875351" cy="1173489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CC92003D-B395-4596-8E9B-648C8B7745A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9719" y="336735"/>
              <a:ext cx="3384790" cy="935742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F8E1126B-4E9B-42C3-8CCC-2263D00F31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2669" y="126992"/>
              <a:ext cx="2602402" cy="11734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205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57A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0168"/>
          </a:xfrm>
          <a:prstGeom prst="rect">
            <a:avLst/>
          </a:prstGeom>
        </p:spPr>
        <p:txBody>
          <a:bodyPr/>
          <a:lstStyle>
            <a:lvl1pPr marL="360363" indent="-360363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4863" indent="-347663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57A93"/>
              </a:buClr>
              <a:buFont typeface="Wingdings" panose="05000000000000000000" pitchFamily="2" charset="2"/>
              <a:buChar char="§"/>
              <a:tabLst>
                <a:tab pos="1255713" algn="l"/>
              </a:tabLst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6075" indent="-244475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575" indent="-231775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6738994"/>
            <a:ext cx="12192000" cy="119006"/>
          </a:xfrm>
          <a:prstGeom prst="rect">
            <a:avLst/>
          </a:prstGeom>
          <a:solidFill>
            <a:srgbClr val="457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CBA2EEEB-575E-0F79-C456-F0321A5B1BD2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838200" y="5970472"/>
            <a:ext cx="10515600" cy="3600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1200" i="1">
                <a:solidFill>
                  <a:srgbClr val="B2B2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Quelle</a:t>
            </a:r>
          </a:p>
        </p:txBody>
      </p:sp>
    </p:spTree>
    <p:extLst>
      <p:ext uri="{BB962C8B-B14F-4D97-AF65-F5344CB8AC3E}">
        <p14:creationId xmlns:p14="http://schemas.microsoft.com/office/powerpoint/2010/main" val="214346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57A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01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601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6738994"/>
            <a:ext cx="12192000" cy="119006"/>
          </a:xfrm>
          <a:prstGeom prst="rect">
            <a:avLst/>
          </a:prstGeom>
          <a:solidFill>
            <a:srgbClr val="457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23C4EA71-0642-13FD-DB6F-DF50A46A46DA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838200" y="5970472"/>
            <a:ext cx="10515600" cy="3600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1200" i="1">
                <a:solidFill>
                  <a:srgbClr val="B2B2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Quelle</a:t>
            </a:r>
          </a:p>
        </p:txBody>
      </p:sp>
    </p:spTree>
    <p:extLst>
      <p:ext uri="{BB962C8B-B14F-4D97-AF65-F5344CB8AC3E}">
        <p14:creationId xmlns:p14="http://schemas.microsoft.com/office/powerpoint/2010/main" val="200042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57A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83328"/>
            <a:ext cx="5181600" cy="350246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61937"/>
            <a:ext cx="5181600" cy="352416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457A93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6738994"/>
            <a:ext cx="12192000" cy="119006"/>
          </a:xfrm>
          <a:prstGeom prst="rect">
            <a:avLst/>
          </a:prstGeom>
          <a:solidFill>
            <a:srgbClr val="457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23C4EA71-0642-13FD-DB6F-DF50A46A46DA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838200" y="5970472"/>
            <a:ext cx="10515600" cy="3600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1200" i="1">
                <a:solidFill>
                  <a:srgbClr val="B2B2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Quelle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753BA4E-FE00-343D-C07A-C4163E5DE4DE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172200" y="1820984"/>
            <a:ext cx="5181600" cy="43204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3FF2F86F-3262-AC55-5BCF-B60F9CA6421B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38200" y="1820984"/>
            <a:ext cx="5181600" cy="43204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8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 userDrawn="1"/>
        </p:nvSpPr>
        <p:spPr>
          <a:xfrm>
            <a:off x="7921494" y="4121448"/>
            <a:ext cx="2149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400" b="1" dirty="0">
                <a:solidFill>
                  <a:srgbClr val="4A657D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www.imvr.de</a:t>
            </a:r>
            <a:endParaRPr lang="de-DE" sz="2400" b="1" dirty="0">
              <a:solidFill>
                <a:srgbClr val="4A65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 userDrawn="1"/>
        </p:nvSpPr>
        <p:spPr>
          <a:xfrm>
            <a:off x="2841791" y="2348880"/>
            <a:ext cx="6511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Vielen Dank für Ihre Aufmerksamkeit.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E82FA16-FD45-4AEE-944E-E432D6D8E79B}"/>
              </a:ext>
            </a:extLst>
          </p:cNvPr>
          <p:cNvSpPr/>
          <p:nvPr userDrawn="1"/>
        </p:nvSpPr>
        <p:spPr>
          <a:xfrm>
            <a:off x="0" y="6738994"/>
            <a:ext cx="12192000" cy="119006"/>
          </a:xfrm>
          <a:prstGeom prst="rect">
            <a:avLst/>
          </a:prstGeom>
          <a:solidFill>
            <a:srgbClr val="457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B03DDF8B-F327-457B-8D1D-DF87D490B6AE}"/>
              </a:ext>
            </a:extLst>
          </p:cNvPr>
          <p:cNvGrpSpPr/>
          <p:nvPr userDrawn="1"/>
        </p:nvGrpSpPr>
        <p:grpSpPr>
          <a:xfrm>
            <a:off x="7991532" y="5768181"/>
            <a:ext cx="3863570" cy="771674"/>
            <a:chOff x="6209719" y="126992"/>
            <a:chExt cx="5875351" cy="1173489"/>
          </a:xfrm>
        </p:grpSpPr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0FE542FA-36E7-4AED-B1BE-506173CB9E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9719" y="336735"/>
              <a:ext cx="3384790" cy="935742"/>
            </a:xfrm>
            <a:prstGeom prst="rect">
              <a:avLst/>
            </a:prstGeom>
          </p:spPr>
        </p:pic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88B4D3C1-E5BC-4149-B1A7-1E5860681E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2669" y="126992"/>
              <a:ext cx="2602402" cy="11734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732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F36C506-D0A5-48C3-AB5E-E1091155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0170-5B98-40A6-82AF-693BF818D2A6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1891ED2-005D-4E3A-B5A3-DDAB951C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086CC6D-4577-4B69-835E-64ECB7E1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BC61-3C2A-43C3-908C-B1E76EEC70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85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0DC74EE-EDF8-B14C-B54C-E1221A304B80}"/>
              </a:ext>
            </a:extLst>
          </p:cNvPr>
          <p:cNvSpPr/>
          <p:nvPr userDrawn="1"/>
        </p:nvSpPr>
        <p:spPr>
          <a:xfrm>
            <a:off x="797045" y="6383868"/>
            <a:ext cx="78241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1000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IMVR | Universität zu Köln </a:t>
            </a:r>
            <a:r>
              <a:rPr lang="de-DE" altLang="de-D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Prof. Dr. Holger Pfaff | Pressekonferenz: BKK-Gesundheitsreport | 07.12.2023</a:t>
            </a:r>
          </a:p>
        </p:txBody>
      </p:sp>
    </p:spTree>
    <p:extLst>
      <p:ext uri="{BB962C8B-B14F-4D97-AF65-F5344CB8AC3E}">
        <p14:creationId xmlns:p14="http://schemas.microsoft.com/office/powerpoint/2010/main" val="279632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  <p:sldLayoutId id="2147483680" r:id="rId3"/>
    <p:sldLayoutId id="2147483667" r:id="rId4"/>
    <p:sldLayoutId id="2147483669" r:id="rId5"/>
    <p:sldLayoutId id="2147483681" r:id="rId6"/>
    <p:sldLayoutId id="2147483678" r:id="rId7"/>
    <p:sldLayoutId id="2147483682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570" userDrawn="1">
          <p15:clr>
            <a:srgbClr val="F26B43"/>
          </p15:clr>
        </p15:guide>
        <p15:guide id="4" pos="2933" userDrawn="1">
          <p15:clr>
            <a:srgbClr val="F26B43"/>
          </p15:clr>
        </p15:guide>
        <p15:guide id="5" pos="4747" userDrawn="1">
          <p15:clr>
            <a:srgbClr val="F26B43"/>
          </p15:clr>
        </p15:guide>
        <p15:guide id="6" pos="5110" userDrawn="1">
          <p15:clr>
            <a:srgbClr val="F26B43"/>
          </p15:clr>
        </p15:guide>
        <p15:guide id="7" orient="horz" pos="1661" userDrawn="1">
          <p15:clr>
            <a:srgbClr val="F26B43"/>
          </p15:clr>
        </p15:guide>
        <p15:guide id="8" orient="horz" pos="2659" userDrawn="1">
          <p15:clr>
            <a:srgbClr val="F26B43"/>
          </p15:clr>
        </p15:guide>
        <p15:guide id="9" orient="horz" pos="1457" userDrawn="1">
          <p15:clr>
            <a:srgbClr val="F26B43"/>
          </p15:clr>
        </p15:guide>
        <p15:guide id="10" orient="horz" pos="28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28263" y="5157193"/>
            <a:ext cx="806489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BKK Gesundheitsreport 2023: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Gesunder Start ins Berufsleben</a:t>
            </a:r>
          </a:p>
        </p:txBody>
      </p:sp>
      <p:sp>
        <p:nvSpPr>
          <p:cNvPr id="5" name="Rechteck 4"/>
          <p:cNvSpPr/>
          <p:nvPr/>
        </p:nvSpPr>
        <p:spPr>
          <a:xfrm>
            <a:off x="428261" y="6335742"/>
            <a:ext cx="70254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IMVR | Universität zu Köln | Prof. Dr. Holger Pfaff | Pressekonferenz: BKK-Gesundheitsreport | 07.12.2023</a:t>
            </a:r>
          </a:p>
        </p:txBody>
      </p:sp>
    </p:spTree>
    <p:extLst>
      <p:ext uri="{BB962C8B-B14F-4D97-AF65-F5344CB8AC3E}">
        <p14:creationId xmlns:p14="http://schemas.microsoft.com/office/powerpoint/2010/main" val="689659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3710AB3A-97FE-F3F9-C8BF-5E793FE43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F1121D37-7FDE-D339-2241-D503CE6BD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76573"/>
          </a:xfrm>
        </p:spPr>
        <p:txBody>
          <a:bodyPr/>
          <a:lstStyle/>
          <a:p>
            <a:pPr marL="0" indent="0">
              <a:buNone/>
            </a:pPr>
            <a:r>
              <a:rPr lang="de-DE" sz="3200" dirty="0"/>
              <a:t>Die besten Unternehmen schaffen eine Kultur, die auf die Stimmen junger Beschäftigter hört.</a:t>
            </a:r>
            <a:endParaRPr lang="de-DE" sz="32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de-DE" sz="32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de-DE" sz="3200" dirty="0">
                <a:sym typeface="Wingdings" panose="05000000000000000000" pitchFamily="2" charset="2"/>
              </a:rPr>
              <a:t>Dies ist die Basis für einen gelingenden, effektiven und gesundheitsförderlichen Generationenwechsel</a:t>
            </a:r>
          </a:p>
          <a:p>
            <a:pPr marL="0" indent="0">
              <a:buNone/>
            </a:pPr>
            <a:endParaRPr lang="de-DE" sz="320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C78C38E7-61A0-62FD-8A02-62D7542856F6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79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39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059F4A-F45D-4C7F-B68B-D56275C93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Berufseinstieg – Beginn einer neuen Lebensphase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A1025C-3B86-436E-81FA-045FC0783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1880"/>
            <a:ext cx="10374745" cy="3633066"/>
          </a:xfrm>
        </p:spPr>
        <p:txBody>
          <a:bodyPr/>
          <a:lstStyle/>
          <a:p>
            <a:r>
              <a:rPr lang="de-DE" dirty="0"/>
              <a:t>Hintergrund: Strukturwandel der Erwerbsarbeit und fragmentierte Berufsbiografien </a:t>
            </a:r>
          </a:p>
          <a:p>
            <a:r>
              <a:rPr lang="de-DE" dirty="0"/>
              <a:t>Jungen Menschen durchlaufen ein </a:t>
            </a:r>
            <a:r>
              <a:rPr lang="de-DE" b="1" dirty="0"/>
              <a:t>Labyrinth</a:t>
            </a:r>
            <a:r>
              <a:rPr lang="de-DE" dirty="0"/>
              <a:t> der Ausbildungs- und Arbeitssuche </a:t>
            </a:r>
            <a:r>
              <a:rPr lang="de-DE" dirty="0">
                <a:sym typeface="Wingdings" panose="05000000000000000000" pitchFamily="2" charset="2"/>
              </a:rPr>
              <a:t> </a:t>
            </a:r>
            <a:r>
              <a:rPr lang="de-DE" b="1" dirty="0"/>
              <a:t>Unsicherheit </a:t>
            </a:r>
            <a:r>
              <a:rPr lang="de-DE" dirty="0"/>
              <a:t>über Berufsperspektive</a:t>
            </a:r>
          </a:p>
          <a:p>
            <a:r>
              <a:rPr lang="de-DE" b="1" dirty="0"/>
              <a:t>Erster „Praxisschock“ und Anpassung: </a:t>
            </a:r>
            <a:r>
              <a:rPr lang="de-DE" dirty="0"/>
              <a:t>hohe Lern- und Arbeitsbelastung bei geringer Vorerfahrung</a:t>
            </a:r>
          </a:p>
          <a:p>
            <a:r>
              <a:rPr lang="de-DE" dirty="0"/>
              <a:t>Der Berufseinstieg prägt entscheidend </a:t>
            </a:r>
            <a:r>
              <a:rPr lang="de-DE" b="1" dirty="0"/>
              <a:t>das weitere Berufs- und Privatleben </a:t>
            </a:r>
            <a:r>
              <a:rPr lang="de-DE" dirty="0"/>
              <a:t>sowie die gesellschaftliche Teilhabe </a:t>
            </a:r>
          </a:p>
        </p:txBody>
      </p:sp>
    </p:spTree>
    <p:extLst>
      <p:ext uri="{BB962C8B-B14F-4D97-AF65-F5344CB8AC3E}">
        <p14:creationId xmlns:p14="http://schemas.microsoft.com/office/powerpoint/2010/main" val="84807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9FEE07-6818-46DE-BAD9-001C7660B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Ausgangsprobleme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C93D02-4031-41CF-8878-C9BC9C8AF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0780"/>
            <a:ext cx="10515600" cy="188739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Arbeitsbedingte </a:t>
            </a:r>
            <a:r>
              <a:rPr lang="de-DE" b="1" dirty="0"/>
              <a:t>Belastungen</a:t>
            </a:r>
            <a:r>
              <a:rPr lang="de-DE" dirty="0"/>
              <a:t> können zu gesundheitlichen </a:t>
            </a:r>
            <a:r>
              <a:rPr lang="de-DE" b="1" dirty="0"/>
              <a:t>Beanspruchungen</a:t>
            </a:r>
            <a:r>
              <a:rPr lang="de-DE" dirty="0"/>
              <a:t> der Berufseinsteigenden führen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Arbeits</a:t>
            </a:r>
            <a:r>
              <a:rPr lang="de-DE" b="1" dirty="0"/>
              <a:t>unzufriedenheit</a:t>
            </a:r>
            <a:r>
              <a:rPr lang="de-DE" dirty="0"/>
              <a:t> kann zu (</a:t>
            </a:r>
            <a:r>
              <a:rPr lang="de-DE" dirty="0" err="1"/>
              <a:t>un</a:t>
            </a:r>
            <a:r>
              <a:rPr lang="de-DE" dirty="0"/>
              <a:t>-)freiwilligem Austritt aus der Organisation führen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5846D5-8DA4-44FF-BAD6-860CB834C6BE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5CBCF981-E389-4D71-9492-08EA7F94300E}"/>
              </a:ext>
            </a:extLst>
          </p:cNvPr>
          <p:cNvSpPr txBox="1">
            <a:spLocks/>
          </p:cNvSpPr>
          <p:nvPr/>
        </p:nvSpPr>
        <p:spPr>
          <a:xfrm>
            <a:off x="1050636" y="3847955"/>
            <a:ext cx="10515600" cy="2172775"/>
          </a:xfrm>
          <a:prstGeom prst="rect">
            <a:avLst/>
          </a:prstGeom>
        </p:spPr>
        <p:txBody>
          <a:bodyPr/>
          <a:lstStyle>
            <a:lvl1pPr marL="360363" indent="-36036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57A93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4863" indent="-3476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57A93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57A93"/>
              </a:buClr>
              <a:buFont typeface="Wingdings" panose="05000000000000000000" pitchFamily="2" charset="2"/>
              <a:buChar char="§"/>
              <a:tabLst>
                <a:tab pos="1255713" algn="l"/>
              </a:tabLs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16075" indent="-2444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57A93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6057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57A93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è"/>
            </a:pPr>
            <a:r>
              <a:rPr lang="de-DE" dirty="0">
                <a:sym typeface="Wingdings" panose="05000000000000000000" pitchFamily="2" charset="2"/>
              </a:rPr>
              <a:t> Für Unternehmen heißt das: </a:t>
            </a:r>
          </a:p>
          <a:p>
            <a:pPr marL="0" indent="0">
              <a:buNone/>
            </a:pPr>
            <a:r>
              <a:rPr lang="de-DE" sz="2400" dirty="0">
                <a:sym typeface="Wingdings" panose="05000000000000000000" pitchFamily="2" charset="2"/>
              </a:rPr>
              <a:t>	Misslingender Generationenwechsel</a:t>
            </a:r>
          </a:p>
          <a:p>
            <a:pPr marL="0" indent="0">
              <a:buNone/>
            </a:pPr>
            <a:r>
              <a:rPr lang="de-DE" sz="2400" dirty="0">
                <a:sym typeface="Wingdings" panose="05000000000000000000" pitchFamily="2" charset="2"/>
              </a:rPr>
              <a:t>	Finanzielle Folgen</a:t>
            </a:r>
          </a:p>
          <a:p>
            <a:pPr marL="0" indent="0">
              <a:buNone/>
            </a:pPr>
            <a:r>
              <a:rPr lang="de-DE" sz="2400" dirty="0">
                <a:sym typeface="Wingdings" panose="05000000000000000000" pitchFamily="2" charset="2"/>
              </a:rPr>
              <a:t>	Eingeschränkte Funktionsfähigkeit</a:t>
            </a:r>
          </a:p>
        </p:txBody>
      </p:sp>
    </p:spTree>
    <p:extLst>
      <p:ext uri="{BB962C8B-B14F-4D97-AF65-F5344CB8AC3E}">
        <p14:creationId xmlns:p14="http://schemas.microsoft.com/office/powerpoint/2010/main" val="336177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E0700A-47F3-4884-8124-1C3FBBABC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Herausforderung und Chance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9B84B9-4589-45A6-BC99-82F50F755F55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C222DB2-1645-495A-B2A8-79DE9C9D112D}"/>
              </a:ext>
            </a:extLst>
          </p:cNvPr>
          <p:cNvSpPr/>
          <p:nvPr/>
        </p:nvSpPr>
        <p:spPr>
          <a:xfrm>
            <a:off x="1175478" y="2396021"/>
            <a:ext cx="9600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29920" indent="-269875">
              <a:spcBef>
                <a:spcPts val="600"/>
              </a:spcBef>
              <a:spcAft>
                <a:spcPts val="600"/>
              </a:spcAft>
              <a:tabLst>
                <a:tab pos="-588645" algn="l"/>
                <a:tab pos="629920" algn="l"/>
                <a:tab pos="629920" algn="l"/>
              </a:tabLst>
            </a:pPr>
            <a:r>
              <a:rPr lang="de-DE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„Was Hänschen nicht lernt, lernt Hans nimmermehr.“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67DBBF8-927E-4E7F-858B-A66A4B67617F}"/>
              </a:ext>
            </a:extLst>
          </p:cNvPr>
          <p:cNvSpPr txBox="1"/>
          <p:nvPr/>
        </p:nvSpPr>
        <p:spPr>
          <a:xfrm>
            <a:off x="838200" y="3572368"/>
            <a:ext cx="10515600" cy="1384995"/>
          </a:xfrm>
          <a:prstGeom prst="rect">
            <a:avLst/>
          </a:prstGeom>
          <a:noFill/>
          <a:ln w="38100">
            <a:solidFill>
              <a:srgbClr val="457A93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Aber: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Unternehmen können Berufseinsteigende</a:t>
            </a:r>
            <a:r>
              <a:rPr kumimoji="0" lang="de-DE" altLang="de-DE" sz="28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über 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organisationale Sozialisation </a:t>
            </a:r>
            <a:r>
              <a:rPr kumimoji="0" lang="de-DE" altLang="de-DE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prägen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altLang="de-DE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ihre </a:t>
            </a: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Arbeitsbedingungen </a:t>
            </a:r>
            <a:r>
              <a:rPr kumimoji="0" lang="de-DE" altLang="de-DE" sz="280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gestalten</a:t>
            </a:r>
          </a:p>
        </p:txBody>
      </p:sp>
    </p:spTree>
    <p:extLst>
      <p:ext uri="{BB962C8B-B14F-4D97-AF65-F5344CB8AC3E}">
        <p14:creationId xmlns:p14="http://schemas.microsoft.com/office/powerpoint/2010/main" val="409001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CEC26-AAD5-44B3-A00E-48EC8F54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Herausforderung und Chance – Was tun?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DD7A0F-FF6F-4738-9EF7-0948A5C30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Gesundheitsförderliche Arbeitsbedingungen für junge Menschen schaffen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Bindung junger Menschen an das Unternehmen stärken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B2DA6C-EA1A-446F-8C54-3C54FA0770BE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1BB9A8D-582B-4204-94B8-09DA49E481E9}"/>
              </a:ext>
            </a:extLst>
          </p:cNvPr>
          <p:cNvSpPr txBox="1"/>
          <p:nvPr/>
        </p:nvSpPr>
        <p:spPr>
          <a:xfrm>
            <a:off x="939800" y="3984925"/>
            <a:ext cx="10515600" cy="1384995"/>
          </a:xfrm>
          <a:prstGeom prst="rect">
            <a:avLst/>
          </a:prstGeom>
          <a:noFill/>
          <a:ln w="38100">
            <a:solidFill>
              <a:srgbClr val="457A93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Aber wie?</a:t>
            </a:r>
            <a:endParaRPr lang="de-DE" alt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de-DE" altLang="de-DE" sz="2800" b="1">
                <a:latin typeface="Arial" panose="020B0604020202020204" pitchFamily="34" charset="0"/>
                <a:cs typeface="Arial" panose="020B0604020202020204" pitchFamily="34" charset="0"/>
              </a:rPr>
              <a:t>Organisationskultur </a:t>
            </a:r>
            <a:r>
              <a:rPr lang="de-DE" alt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bietet Ansatzpunkte für Prävention und Gesundheitsförderung </a:t>
            </a:r>
            <a:endParaRPr kumimoji="0" lang="de-DE" altLang="de-DE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73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62189299-753F-4322-9A6F-C1D4CF285C66}"/>
              </a:ext>
            </a:extLst>
          </p:cNvPr>
          <p:cNvGrpSpPr/>
          <p:nvPr/>
        </p:nvGrpSpPr>
        <p:grpSpPr>
          <a:xfrm>
            <a:off x="1080653" y="1100865"/>
            <a:ext cx="9061111" cy="4854165"/>
            <a:chOff x="56964" y="536130"/>
            <a:chExt cx="11131383" cy="6037943"/>
          </a:xfrm>
        </p:grpSpPr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18D43EE6-8AB4-4C6E-AEE6-6B4E77B863F9}"/>
                </a:ext>
              </a:extLst>
            </p:cNvPr>
            <p:cNvGrpSpPr/>
            <p:nvPr/>
          </p:nvGrpSpPr>
          <p:grpSpPr>
            <a:xfrm>
              <a:off x="1616175" y="536130"/>
              <a:ext cx="9572172" cy="6037943"/>
              <a:chOff x="1285975" y="486850"/>
              <a:chExt cx="9572172" cy="6037943"/>
            </a:xfrm>
          </p:grpSpPr>
          <p:grpSp>
            <p:nvGrpSpPr>
              <p:cNvPr id="10" name="Gruppieren 9">
                <a:extLst>
                  <a:ext uri="{FF2B5EF4-FFF2-40B4-BE49-F238E27FC236}">
                    <a16:creationId xmlns:a16="http://schemas.microsoft.com/office/drawing/2014/main" id="{096A4166-57DC-4A39-9089-3B3BD80F170C}"/>
                  </a:ext>
                </a:extLst>
              </p:cNvPr>
              <p:cNvGrpSpPr/>
              <p:nvPr/>
            </p:nvGrpSpPr>
            <p:grpSpPr>
              <a:xfrm>
                <a:off x="1285975" y="486850"/>
                <a:ext cx="9572172" cy="6037943"/>
                <a:chOff x="1557965" y="685831"/>
                <a:chExt cx="8483600" cy="5421086"/>
              </a:xfrm>
            </p:grpSpPr>
            <p:sp>
              <p:nvSpPr>
                <p:cNvPr id="2" name="Gleichschenkliges Dreieck 1">
                  <a:extLst>
                    <a:ext uri="{FF2B5EF4-FFF2-40B4-BE49-F238E27FC236}">
                      <a16:creationId xmlns:a16="http://schemas.microsoft.com/office/drawing/2014/main" id="{8AEB7390-584D-461F-BA03-497128287774}"/>
                    </a:ext>
                  </a:extLst>
                </p:cNvPr>
                <p:cNvSpPr/>
                <p:nvPr/>
              </p:nvSpPr>
              <p:spPr>
                <a:xfrm>
                  <a:off x="1557965" y="685831"/>
                  <a:ext cx="8483600" cy="5421086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" name="Gleichschenkliges Dreieck 3">
                  <a:extLst>
                    <a:ext uri="{FF2B5EF4-FFF2-40B4-BE49-F238E27FC236}">
                      <a16:creationId xmlns:a16="http://schemas.microsoft.com/office/drawing/2014/main" id="{FC889B10-C962-4D58-8ABB-0379E308D229}"/>
                    </a:ext>
                  </a:extLst>
                </p:cNvPr>
                <p:cNvSpPr/>
                <p:nvPr/>
              </p:nvSpPr>
              <p:spPr>
                <a:xfrm>
                  <a:off x="2791681" y="686636"/>
                  <a:ext cx="6016171" cy="3846286"/>
                </a:xfrm>
                <a:prstGeom prst="triangl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" name="Gleichschenkliges Dreieck 4">
                  <a:extLst>
                    <a:ext uri="{FF2B5EF4-FFF2-40B4-BE49-F238E27FC236}">
                      <a16:creationId xmlns:a16="http://schemas.microsoft.com/office/drawing/2014/main" id="{29690B3A-E6DA-4EC1-BCA2-D59F68F3D899}"/>
                    </a:ext>
                  </a:extLst>
                </p:cNvPr>
                <p:cNvSpPr/>
                <p:nvPr/>
              </p:nvSpPr>
              <p:spPr>
                <a:xfrm>
                  <a:off x="4023024" y="700668"/>
                  <a:ext cx="3553487" cy="2265427"/>
                </a:xfrm>
                <a:prstGeom prst="triangl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" name="Textfeld 5">
                  <a:extLst>
                    <a:ext uri="{FF2B5EF4-FFF2-40B4-BE49-F238E27FC236}">
                      <a16:creationId xmlns:a16="http://schemas.microsoft.com/office/drawing/2014/main" id="{8CE529E0-4EDA-4E54-9728-B962015A1514}"/>
                    </a:ext>
                  </a:extLst>
                </p:cNvPr>
                <p:cNvSpPr txBox="1"/>
                <p:nvPr/>
              </p:nvSpPr>
              <p:spPr>
                <a:xfrm>
                  <a:off x="4946673" y="1516366"/>
                  <a:ext cx="1653630" cy="5197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2400" b="1" dirty="0"/>
                    <a:t>Artefakte</a:t>
                  </a:r>
                  <a:endParaRPr lang="de-DE" sz="2000" b="1" dirty="0"/>
                </a:p>
              </p:txBody>
            </p:sp>
            <p:sp>
              <p:nvSpPr>
                <p:cNvPr id="7" name="Textfeld 6">
                  <a:extLst>
                    <a:ext uri="{FF2B5EF4-FFF2-40B4-BE49-F238E27FC236}">
                      <a16:creationId xmlns:a16="http://schemas.microsoft.com/office/drawing/2014/main" id="{F7E08444-5EB2-44CB-BE60-146E9958920E}"/>
                    </a:ext>
                  </a:extLst>
                </p:cNvPr>
                <p:cNvSpPr txBox="1"/>
                <p:nvPr/>
              </p:nvSpPr>
              <p:spPr>
                <a:xfrm>
                  <a:off x="4409966" y="3165095"/>
                  <a:ext cx="2727041" cy="5197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400" b="1" dirty="0"/>
                    <a:t>Bekundete Werte</a:t>
                  </a:r>
                </a:p>
              </p:txBody>
            </p:sp>
            <p:sp>
              <p:nvSpPr>
                <p:cNvPr id="8" name="Textfeld 7">
                  <a:extLst>
                    <a:ext uri="{FF2B5EF4-FFF2-40B4-BE49-F238E27FC236}">
                      <a16:creationId xmlns:a16="http://schemas.microsoft.com/office/drawing/2014/main" id="{B05DACFE-80E2-4894-B04B-C270565E0358}"/>
                    </a:ext>
                  </a:extLst>
                </p:cNvPr>
                <p:cNvSpPr txBox="1"/>
                <p:nvPr/>
              </p:nvSpPr>
              <p:spPr>
                <a:xfrm>
                  <a:off x="4266379" y="4560167"/>
                  <a:ext cx="3014217" cy="5155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400" b="1" dirty="0"/>
                    <a:t>Grundannahmen</a:t>
                  </a:r>
                </a:p>
              </p:txBody>
            </p:sp>
            <p:sp>
              <p:nvSpPr>
                <p:cNvPr id="9" name="Textfeld 8">
                  <a:extLst>
                    <a:ext uri="{FF2B5EF4-FFF2-40B4-BE49-F238E27FC236}">
                      <a16:creationId xmlns:a16="http://schemas.microsoft.com/office/drawing/2014/main" id="{2C5B8DA8-7112-4F5B-B229-980C940C8311}"/>
                    </a:ext>
                  </a:extLst>
                </p:cNvPr>
                <p:cNvSpPr txBox="1"/>
                <p:nvPr/>
              </p:nvSpPr>
              <p:spPr>
                <a:xfrm>
                  <a:off x="4554781" y="2097713"/>
                  <a:ext cx="2494238" cy="7218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dirty="0"/>
                    <a:t>Strukturen, Prozesse, Rituale und Symbole  </a:t>
                  </a:r>
                </a:p>
              </p:txBody>
            </p:sp>
          </p:grpSp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C009C8E7-2415-4565-85B7-701BF596BF21}"/>
                  </a:ext>
                </a:extLst>
              </p:cNvPr>
              <p:cNvSpPr/>
              <p:nvPr/>
            </p:nvSpPr>
            <p:spPr>
              <a:xfrm>
                <a:off x="4092413" y="3826206"/>
                <a:ext cx="389999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dirty="0"/>
                  <a:t>Verhaltensregeln und Normen</a:t>
                </a:r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91FF99F5-34B0-4B90-A07B-B363B8B7C8F5}"/>
                  </a:ext>
                </a:extLst>
              </p:cNvPr>
              <p:cNvSpPr/>
              <p:nvPr/>
            </p:nvSpPr>
            <p:spPr>
              <a:xfrm>
                <a:off x="2731034" y="5376292"/>
                <a:ext cx="6622755" cy="11485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dirty="0"/>
                  <a:t>Unbewusste, schwer zugängliche Annahmen über die Welt, das Wesen der Menschen, ihre Beziehungen zueinander und die Gesundheit der Menschen </a:t>
                </a:r>
              </a:p>
            </p:txBody>
          </p:sp>
        </p:grp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id="{DE5DFACB-01F0-46FD-B274-BFE5F861CD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49830" y="753555"/>
              <a:ext cx="4153989" cy="525535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126476C3-06CA-4A29-A5B3-021F515C3F2A}"/>
                </a:ext>
              </a:extLst>
            </p:cNvPr>
            <p:cNvSpPr txBox="1"/>
            <p:nvPr/>
          </p:nvSpPr>
          <p:spPr>
            <a:xfrm>
              <a:off x="3899275" y="557406"/>
              <a:ext cx="1532810" cy="497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/>
                <a:t>Sichtbar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5E15F605-B81B-409D-8BE4-EEEA8B7B24B9}"/>
                </a:ext>
              </a:extLst>
            </p:cNvPr>
            <p:cNvSpPr txBox="1"/>
            <p:nvPr/>
          </p:nvSpPr>
          <p:spPr>
            <a:xfrm>
              <a:off x="56964" y="5999823"/>
              <a:ext cx="1637980" cy="442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/>
                <a:t>Unsichtbar</a:t>
              </a:r>
            </a:p>
          </p:txBody>
        </p:sp>
      </p:grpSp>
      <p:sp>
        <p:nvSpPr>
          <p:cNvPr id="18" name="Textplatzhalter 3">
            <a:extLst>
              <a:ext uri="{FF2B5EF4-FFF2-40B4-BE49-F238E27FC236}">
                <a16:creationId xmlns:a16="http://schemas.microsoft.com/office/drawing/2014/main" id="{7F79B980-85D1-4D0F-9BD6-84EDF065E4C1}"/>
              </a:ext>
            </a:extLst>
          </p:cNvPr>
          <p:cNvSpPr txBox="1">
            <a:spLocks/>
          </p:cNvSpPr>
          <p:nvPr/>
        </p:nvSpPr>
        <p:spPr>
          <a:xfrm>
            <a:off x="9008642" y="6299685"/>
            <a:ext cx="3213275" cy="360040"/>
          </a:xfrm>
        </p:spPr>
        <p:txBody>
          <a:bodyPr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i="1" dirty="0">
                <a:solidFill>
                  <a:srgbClr val="B2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(modifiziert nach Schein &amp; Schein, 2018)</a:t>
            </a:r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945691B7-5032-47E6-9590-B77E9FB2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341"/>
            <a:ext cx="10515600" cy="1325563"/>
          </a:xfrm>
        </p:spPr>
        <p:txBody>
          <a:bodyPr/>
          <a:lstStyle/>
          <a:p>
            <a:r>
              <a:rPr lang="de-DE" dirty="0"/>
              <a:t>Drei Ebenen der Organisationskultur</a:t>
            </a:r>
          </a:p>
        </p:txBody>
      </p:sp>
    </p:spTree>
    <p:extLst>
      <p:ext uri="{BB962C8B-B14F-4D97-AF65-F5344CB8AC3E}">
        <p14:creationId xmlns:p14="http://schemas.microsoft.com/office/powerpoint/2010/main" val="155252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CFAF53-C6DB-4954-B83E-56C32DA77F6D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592B7F3-8832-43D2-99A7-10866B012CB7}"/>
              </a:ext>
            </a:extLst>
          </p:cNvPr>
          <p:cNvSpPr txBox="1"/>
          <p:nvPr/>
        </p:nvSpPr>
        <p:spPr>
          <a:xfrm>
            <a:off x="949037" y="1943904"/>
            <a:ext cx="10515600" cy="2677656"/>
          </a:xfrm>
          <a:prstGeom prst="rect">
            <a:avLst/>
          </a:prstGeom>
          <a:noFill/>
          <a:ln w="38100">
            <a:solidFill>
              <a:srgbClr val="457A93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1: </a:t>
            </a:r>
            <a:r>
              <a:rPr lang="de-DE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„Der </a:t>
            </a:r>
            <a:r>
              <a:rPr lang="de-DE" sz="24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Arbeitgebende</a:t>
            </a:r>
            <a:r>
              <a:rPr lang="de-DE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kann die Gesundheit der Mitarbeitenden nicht beeinflussen. Das können nur die Mitarbeitenden selbst tun. </a:t>
            </a:r>
            <a:r>
              <a:rPr lang="de-DE" sz="2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können also sowieso nichts ausrichten</a:t>
            </a:r>
            <a:r>
              <a:rPr lang="de-DE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 </a:t>
            </a:r>
          </a:p>
          <a:p>
            <a:pPr algn="ctr"/>
            <a:endParaRPr lang="de-DE" sz="2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2: </a:t>
            </a:r>
            <a:r>
              <a:rPr lang="de-DE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„Der </a:t>
            </a:r>
            <a:r>
              <a:rPr lang="de-DE" sz="24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Arbeitgebende</a:t>
            </a:r>
            <a:r>
              <a:rPr lang="de-DE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kann die Gesundheit der Mitarbeitenden genauso beeinflussen wie die Mitarbeitenden selbst. </a:t>
            </a:r>
            <a:br>
              <a:rPr lang="de-DE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können also etwas ausrichten</a:t>
            </a:r>
            <a:r>
              <a:rPr lang="de-DE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 </a:t>
            </a:r>
          </a:p>
        </p:txBody>
      </p:sp>
    </p:spTree>
    <p:extLst>
      <p:ext uri="{BB962C8B-B14F-4D97-AF65-F5344CB8AC3E}">
        <p14:creationId xmlns:p14="http://schemas.microsoft.com/office/powerpoint/2010/main" val="1098868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FE2C9FB8-4C4F-4C1F-A3A1-6217F81BEEA9}"/>
              </a:ext>
            </a:extLst>
          </p:cNvPr>
          <p:cNvGrpSpPr/>
          <p:nvPr/>
        </p:nvGrpSpPr>
        <p:grpSpPr>
          <a:xfrm>
            <a:off x="4137891" y="1200728"/>
            <a:ext cx="3916217" cy="4922980"/>
            <a:chOff x="4141677" y="816606"/>
            <a:chExt cx="3503930" cy="5672263"/>
          </a:xfrm>
        </p:grpSpPr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28274DC8-19D1-4ABB-A968-C0D921554E75}"/>
                </a:ext>
              </a:extLst>
            </p:cNvPr>
            <p:cNvGrpSpPr/>
            <p:nvPr/>
          </p:nvGrpSpPr>
          <p:grpSpPr>
            <a:xfrm>
              <a:off x="4144217" y="816606"/>
              <a:ext cx="3498850" cy="1602000"/>
              <a:chOff x="4151837" y="1203609"/>
              <a:chExt cx="3498850" cy="1188720"/>
            </a:xfrm>
          </p:grpSpPr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A54E927-0CB2-4ECE-8DED-3D601DC10FFF}"/>
                  </a:ext>
                </a:extLst>
              </p:cNvPr>
              <p:cNvSpPr/>
              <p:nvPr/>
            </p:nvSpPr>
            <p:spPr>
              <a:xfrm>
                <a:off x="4151837" y="1203609"/>
                <a:ext cx="3498850" cy="4191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sz="1600" b="1" dirty="0">
                    <a:solidFill>
                      <a:srgbClr val="44546A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(Organisations-)</a:t>
                </a:r>
                <a:r>
                  <a:rPr lang="de-DE" sz="1600" b="1" u="sng" dirty="0">
                    <a:solidFill>
                      <a:srgbClr val="44546A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  <a:r>
                  <a:rPr lang="de-DE" sz="1600" b="1" dirty="0">
                    <a:solidFill>
                      <a:srgbClr val="44546A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ultur</a:t>
                </a:r>
                <a:endParaRPr lang="de-DE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D44F3BD3-9EE9-4E7B-89AF-DBDAC3DF0225}"/>
                  </a:ext>
                </a:extLst>
              </p:cNvPr>
              <p:cNvSpPr/>
              <p:nvPr/>
            </p:nvSpPr>
            <p:spPr>
              <a:xfrm>
                <a:off x="4151837" y="1603659"/>
                <a:ext cx="3498850" cy="78867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DE" sz="1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Grundannahmen </a:t>
                </a: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DE" sz="1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Werte </a:t>
                </a: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DE" sz="1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Artefakte</a:t>
                </a:r>
              </a:p>
            </p:txBody>
          </p:sp>
        </p:grp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A261F51F-39DE-4967-BB08-39AE546F2F50}"/>
                </a:ext>
              </a:extLst>
            </p:cNvPr>
            <p:cNvGrpSpPr/>
            <p:nvPr/>
          </p:nvGrpSpPr>
          <p:grpSpPr>
            <a:xfrm>
              <a:off x="4141677" y="2857140"/>
              <a:ext cx="3501390" cy="1602000"/>
              <a:chOff x="4149297" y="3009900"/>
              <a:chExt cx="3501390" cy="1492450"/>
            </a:xfrm>
          </p:grpSpPr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FA6E1AB5-36E8-4906-97F9-B7637D78AB21}"/>
                  </a:ext>
                </a:extLst>
              </p:cNvPr>
              <p:cNvSpPr/>
              <p:nvPr/>
            </p:nvSpPr>
            <p:spPr>
              <a:xfrm>
                <a:off x="4149297" y="3009900"/>
                <a:ext cx="3498850" cy="4191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sz="1600" b="1" u="sng" dirty="0">
                    <a:solidFill>
                      <a:srgbClr val="44546A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de-DE" sz="1600" b="1" dirty="0">
                    <a:solidFill>
                      <a:srgbClr val="44546A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ozialsystem</a:t>
                </a:r>
              </a:p>
            </p:txBody>
          </p:sp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08A50D3-F1B2-4013-936A-9AAB0216BB3E}"/>
                  </a:ext>
                </a:extLst>
              </p:cNvPr>
              <p:cNvSpPr/>
              <p:nvPr/>
            </p:nvSpPr>
            <p:spPr>
              <a:xfrm>
                <a:off x="4151837" y="3428999"/>
                <a:ext cx="3498850" cy="107335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DE" sz="16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Strukturen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DE" sz="1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Prozesse</a:t>
                </a:r>
                <a:endParaRPr lang="de-DE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217C07A0-28BA-4DF4-ABC2-307E95C221A9}"/>
                </a:ext>
              </a:extLst>
            </p:cNvPr>
            <p:cNvGrpSpPr/>
            <p:nvPr/>
          </p:nvGrpSpPr>
          <p:grpSpPr>
            <a:xfrm>
              <a:off x="4141677" y="4886869"/>
              <a:ext cx="3503930" cy="1602000"/>
              <a:chOff x="4146757" y="4920144"/>
              <a:chExt cx="3503930" cy="1449070"/>
            </a:xfrm>
          </p:grpSpPr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E571E464-F416-4422-9359-43F20325B70B}"/>
                  </a:ext>
                </a:extLst>
              </p:cNvPr>
              <p:cNvSpPr/>
              <p:nvPr/>
            </p:nvSpPr>
            <p:spPr>
              <a:xfrm>
                <a:off x="4146757" y="4920144"/>
                <a:ext cx="3498850" cy="4191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sz="1600" b="1" u="sng" dirty="0">
                    <a:solidFill>
                      <a:srgbClr val="44546A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de-DE" sz="1600" b="1" dirty="0">
                    <a:solidFill>
                      <a:srgbClr val="44546A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erson</a:t>
                </a:r>
              </a:p>
            </p:txBody>
          </p:sp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B738D4D2-8BD7-4BB8-8581-F21E8029B5E6}"/>
                  </a:ext>
                </a:extLst>
              </p:cNvPr>
              <p:cNvSpPr/>
              <p:nvPr/>
            </p:nvSpPr>
            <p:spPr>
              <a:xfrm>
                <a:off x="4151837" y="5339244"/>
                <a:ext cx="3498850" cy="102997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200"/>
                  </a:spcAft>
                </a:pPr>
                <a:r>
                  <a:rPr lang="de-DE" sz="1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Denken</a:t>
                </a:r>
              </a:p>
              <a:p>
                <a:pPr algn="ctr">
                  <a:spcAft>
                    <a:spcPts val="200"/>
                  </a:spcAft>
                </a:pPr>
                <a:r>
                  <a:rPr lang="de-DE" sz="1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Fühlen</a:t>
                </a:r>
              </a:p>
              <a:p>
                <a:pPr algn="ctr">
                  <a:spcAft>
                    <a:spcPts val="200"/>
                  </a:spcAft>
                </a:pPr>
                <a:r>
                  <a:rPr lang="de-DE" sz="1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Handeln</a:t>
                </a:r>
              </a:p>
              <a:p>
                <a:pPr algn="ctr">
                  <a:spcAft>
                    <a:spcPts val="200"/>
                  </a:spcAft>
                </a:pPr>
                <a:r>
                  <a:rPr lang="de-DE" sz="1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Gesundheit</a:t>
                </a:r>
              </a:p>
            </p:txBody>
          </p:sp>
        </p:grpSp>
        <p:sp>
          <p:nvSpPr>
            <p:cNvPr id="12" name="Pfeil nach rechts 27">
              <a:extLst>
                <a:ext uri="{FF2B5EF4-FFF2-40B4-BE49-F238E27FC236}">
                  <a16:creationId xmlns:a16="http://schemas.microsoft.com/office/drawing/2014/main" id="{9C1D1DD1-478E-4F31-81DF-E4B2F3EA66E7}"/>
                </a:ext>
              </a:extLst>
            </p:cNvPr>
            <p:cNvSpPr/>
            <p:nvPr/>
          </p:nvSpPr>
          <p:spPr>
            <a:xfrm rot="5400000">
              <a:off x="4732983" y="4142016"/>
              <a:ext cx="420583" cy="1050925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3" name="Pfeil nach rechts 27">
              <a:extLst>
                <a:ext uri="{FF2B5EF4-FFF2-40B4-BE49-F238E27FC236}">
                  <a16:creationId xmlns:a16="http://schemas.microsoft.com/office/drawing/2014/main" id="{3D5F0DAB-25DD-4F1A-B070-F22D68CE354F}"/>
                </a:ext>
              </a:extLst>
            </p:cNvPr>
            <p:cNvSpPr/>
            <p:nvPr/>
          </p:nvSpPr>
          <p:spPr>
            <a:xfrm rot="5400000">
              <a:off x="4733725" y="2107822"/>
              <a:ext cx="419100" cy="1050925"/>
            </a:xfrm>
            <a:prstGeom prst="right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4" name="Pfeil nach rechts 27">
              <a:extLst>
                <a:ext uri="{FF2B5EF4-FFF2-40B4-BE49-F238E27FC236}">
                  <a16:creationId xmlns:a16="http://schemas.microsoft.com/office/drawing/2014/main" id="{6D527263-EDDB-4F4B-8075-F03E1D384BBE}"/>
                </a:ext>
              </a:extLst>
            </p:cNvPr>
            <p:cNvSpPr/>
            <p:nvPr/>
          </p:nvSpPr>
          <p:spPr>
            <a:xfrm rot="16200000">
              <a:off x="6584176" y="2475205"/>
              <a:ext cx="436781" cy="327087"/>
            </a:xfrm>
            <a:prstGeom prst="rightArrow">
              <a:avLst/>
            </a:prstGeom>
            <a:solidFill>
              <a:srgbClr val="44546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5" name="Pfeil nach rechts 27">
              <a:extLst>
                <a:ext uri="{FF2B5EF4-FFF2-40B4-BE49-F238E27FC236}">
                  <a16:creationId xmlns:a16="http://schemas.microsoft.com/office/drawing/2014/main" id="{8345E82D-0D1D-4E5E-AB5C-61C72641DABD}"/>
                </a:ext>
              </a:extLst>
            </p:cNvPr>
            <p:cNvSpPr/>
            <p:nvPr/>
          </p:nvSpPr>
          <p:spPr>
            <a:xfrm rot="16200000">
              <a:off x="6603038" y="4358900"/>
              <a:ext cx="429681" cy="626256"/>
            </a:xfrm>
            <a:prstGeom prst="rightArrow">
              <a:avLst/>
            </a:prstGeom>
            <a:solidFill>
              <a:srgbClr val="44546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>
                <a:solidFill>
                  <a:srgbClr val="44546A"/>
                </a:solidFill>
              </a:endParaRPr>
            </a:p>
          </p:txBody>
        </p:sp>
      </p:grpSp>
      <p:sp>
        <p:nvSpPr>
          <p:cNvPr id="11" name="Rechteck 10">
            <a:extLst>
              <a:ext uri="{FF2B5EF4-FFF2-40B4-BE49-F238E27FC236}">
                <a16:creationId xmlns:a16="http://schemas.microsoft.com/office/drawing/2014/main" id="{2FE686FE-56ED-4F36-B07F-28B48F5FDBE1}"/>
              </a:ext>
            </a:extLst>
          </p:cNvPr>
          <p:cNvSpPr/>
          <p:nvPr/>
        </p:nvSpPr>
        <p:spPr>
          <a:xfrm>
            <a:off x="9391970" y="6317431"/>
            <a:ext cx="25250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i="1" dirty="0">
                <a:solidFill>
                  <a:srgbClr val="B2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(modifiziert nach Pfaff et al., 2022)</a:t>
            </a:r>
          </a:p>
        </p:txBody>
      </p:sp>
      <p:sp>
        <p:nvSpPr>
          <p:cNvPr id="16" name="Titel 15">
            <a:extLst>
              <a:ext uri="{FF2B5EF4-FFF2-40B4-BE49-F238E27FC236}">
                <a16:creationId xmlns:a16="http://schemas.microsoft.com/office/drawing/2014/main" id="{A987F0C3-DBFD-439B-8FED-1010CFA02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0524" cy="1325563"/>
          </a:xfrm>
        </p:spPr>
        <p:txBody>
          <a:bodyPr/>
          <a:lstStyle/>
          <a:p>
            <a:r>
              <a:rPr lang="de-DE" sz="3600" dirty="0"/>
              <a:t>Das K-S-P-Modell (Kultur-Sozialsystem-Person)</a:t>
            </a:r>
          </a:p>
        </p:txBody>
      </p:sp>
    </p:spTree>
    <p:extLst>
      <p:ext uri="{BB962C8B-B14F-4D97-AF65-F5344CB8AC3E}">
        <p14:creationId xmlns:p14="http://schemas.microsoft.com/office/powerpoint/2010/main" val="3365850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096A4166-57DC-4A39-9089-3B3BD80F170C}"/>
              </a:ext>
            </a:extLst>
          </p:cNvPr>
          <p:cNvGrpSpPr/>
          <p:nvPr/>
        </p:nvGrpSpPr>
        <p:grpSpPr>
          <a:xfrm>
            <a:off x="288848" y="1178027"/>
            <a:ext cx="4368506" cy="4728973"/>
            <a:chOff x="1557965" y="685831"/>
            <a:chExt cx="8483600" cy="5421086"/>
          </a:xfrm>
        </p:grpSpPr>
        <p:sp>
          <p:nvSpPr>
            <p:cNvPr id="2" name="Gleichschenkliges Dreieck 1">
              <a:extLst>
                <a:ext uri="{FF2B5EF4-FFF2-40B4-BE49-F238E27FC236}">
                  <a16:creationId xmlns:a16="http://schemas.microsoft.com/office/drawing/2014/main" id="{8AEB7390-584D-461F-BA03-497128287774}"/>
                </a:ext>
              </a:extLst>
            </p:cNvPr>
            <p:cNvSpPr/>
            <p:nvPr/>
          </p:nvSpPr>
          <p:spPr>
            <a:xfrm>
              <a:off x="1557965" y="685831"/>
              <a:ext cx="8483600" cy="542108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Gleichschenkliges Dreieck 3">
              <a:extLst>
                <a:ext uri="{FF2B5EF4-FFF2-40B4-BE49-F238E27FC236}">
                  <a16:creationId xmlns:a16="http://schemas.microsoft.com/office/drawing/2014/main" id="{FC889B10-C962-4D58-8ABB-0379E308D229}"/>
                </a:ext>
              </a:extLst>
            </p:cNvPr>
            <p:cNvSpPr/>
            <p:nvPr/>
          </p:nvSpPr>
          <p:spPr>
            <a:xfrm>
              <a:off x="2791681" y="686636"/>
              <a:ext cx="6016171" cy="3846286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Gleichschenkliges Dreieck 4">
              <a:extLst>
                <a:ext uri="{FF2B5EF4-FFF2-40B4-BE49-F238E27FC236}">
                  <a16:creationId xmlns:a16="http://schemas.microsoft.com/office/drawing/2014/main" id="{29690B3A-E6DA-4EC1-BCA2-D59F68F3D899}"/>
                </a:ext>
              </a:extLst>
            </p:cNvPr>
            <p:cNvSpPr/>
            <p:nvPr/>
          </p:nvSpPr>
          <p:spPr>
            <a:xfrm>
              <a:off x="4023024" y="700668"/>
              <a:ext cx="3553487" cy="2265427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8CE529E0-4EDA-4E54-9728-B962015A1514}"/>
                </a:ext>
              </a:extLst>
            </p:cNvPr>
            <p:cNvSpPr txBox="1"/>
            <p:nvPr/>
          </p:nvSpPr>
          <p:spPr>
            <a:xfrm>
              <a:off x="4586993" y="2162867"/>
              <a:ext cx="2425533" cy="460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/>
                <a:t>Artefakte</a:t>
              </a:r>
              <a:endParaRPr lang="de-DE" b="1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F7E08444-5EB2-44CB-BE60-146E9958920E}"/>
                </a:ext>
              </a:extLst>
            </p:cNvPr>
            <p:cNvSpPr txBox="1"/>
            <p:nvPr/>
          </p:nvSpPr>
          <p:spPr>
            <a:xfrm>
              <a:off x="3824249" y="3566400"/>
              <a:ext cx="4155436" cy="460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/>
                <a:t>Bekundete Werte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B05DACFE-80E2-4894-B04B-C270565E0358}"/>
                </a:ext>
              </a:extLst>
            </p:cNvPr>
            <p:cNvSpPr txBox="1"/>
            <p:nvPr/>
          </p:nvSpPr>
          <p:spPr>
            <a:xfrm>
              <a:off x="3895557" y="5042631"/>
              <a:ext cx="4338868" cy="460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/>
                <a:t>Grundannahmen</a:t>
              </a:r>
            </a:p>
          </p:txBody>
        </p:sp>
      </p:grpSp>
      <p:sp>
        <p:nvSpPr>
          <p:cNvPr id="22" name="Textfeld 21">
            <a:extLst>
              <a:ext uri="{FF2B5EF4-FFF2-40B4-BE49-F238E27FC236}">
                <a16:creationId xmlns:a16="http://schemas.microsoft.com/office/drawing/2014/main" id="{5A7B986B-A14A-4DFC-A5E7-079A7ADEC458}"/>
              </a:ext>
            </a:extLst>
          </p:cNvPr>
          <p:cNvSpPr txBox="1"/>
          <p:nvPr/>
        </p:nvSpPr>
        <p:spPr>
          <a:xfrm>
            <a:off x="4134730" y="1433411"/>
            <a:ext cx="6863584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Verhaltens- und Verhältnisprävention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die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attraktiv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für 	junge Menschen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ist (Zielgruppenorientierung)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Sozialisationspraktiken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Soziale Ressourcen und 	Arbeitskompetenzen aufbauen und stärken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0804638-FD82-4C8C-A6FD-3C162CAFCF4F}"/>
              </a:ext>
            </a:extLst>
          </p:cNvPr>
          <p:cNvSpPr txBox="1"/>
          <p:nvPr/>
        </p:nvSpPr>
        <p:spPr>
          <a:xfrm>
            <a:off x="4657354" y="3070041"/>
            <a:ext cx="634096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de-DE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Gemeinsame Aushandlung</a:t>
            </a:r>
            <a:r>
              <a:rPr lang="de-D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setzt Bereitschaft voraus</a:t>
            </a:r>
          </a:p>
          <a:p>
            <a:r>
              <a:rPr lang="de-D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Ist-Analyse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Bedürfnisse, Erwartungen und Werte 	und Vergleich mit Ist-Situation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Potenzielle Spannung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muss ausgehalten werden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C57CAB8-1E7C-486C-B3C3-0344FF7703D0}"/>
              </a:ext>
            </a:extLst>
          </p:cNvPr>
          <p:cNvSpPr txBox="1"/>
          <p:nvPr/>
        </p:nvSpPr>
        <p:spPr>
          <a:xfrm>
            <a:off x="5174303" y="4706671"/>
            <a:ext cx="5833968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de-D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Gemeinsame </a:t>
            </a:r>
            <a:r>
              <a:rPr lang="de-DE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Bewusstwerdung und Reflexion </a:t>
            </a:r>
            <a:r>
              <a:rPr lang="de-D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(bis zu einem gewissen Grad): erfordert Geduld und aktive Veränderungsbereitschaft</a:t>
            </a:r>
          </a:p>
          <a:p>
            <a:r>
              <a:rPr lang="de-D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de-DE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Einstellen bestimmter </a:t>
            </a:r>
            <a:r>
              <a:rPr lang="de-DE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Bewerber:innen</a:t>
            </a:r>
            <a:endParaRPr lang="de-DE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Pfeil nach rechts 27">
            <a:extLst>
              <a:ext uri="{FF2B5EF4-FFF2-40B4-BE49-F238E27FC236}">
                <a16:creationId xmlns:a16="http://schemas.microsoft.com/office/drawing/2014/main" id="{A9AA2FA4-468E-4A47-A541-DBA53B6FDC32}"/>
              </a:ext>
            </a:extLst>
          </p:cNvPr>
          <p:cNvSpPr/>
          <p:nvPr/>
        </p:nvSpPr>
        <p:spPr>
          <a:xfrm>
            <a:off x="3371253" y="1757864"/>
            <a:ext cx="542008" cy="551421"/>
          </a:xfrm>
          <a:prstGeom prst="rightArrow">
            <a:avLst/>
          </a:prstGeom>
          <a:solidFill>
            <a:srgbClr val="44546A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9" name="Pfeil nach rechts 27">
            <a:extLst>
              <a:ext uri="{FF2B5EF4-FFF2-40B4-BE49-F238E27FC236}">
                <a16:creationId xmlns:a16="http://schemas.microsoft.com/office/drawing/2014/main" id="{7478C3C7-077C-4969-ACC9-4B9CC85103C1}"/>
              </a:ext>
            </a:extLst>
          </p:cNvPr>
          <p:cNvSpPr/>
          <p:nvPr/>
        </p:nvSpPr>
        <p:spPr>
          <a:xfrm>
            <a:off x="3913261" y="3288973"/>
            <a:ext cx="542008" cy="551421"/>
          </a:xfrm>
          <a:prstGeom prst="rightArrow">
            <a:avLst/>
          </a:prstGeom>
          <a:solidFill>
            <a:srgbClr val="44546A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0" name="Pfeil nach rechts 27">
            <a:extLst>
              <a:ext uri="{FF2B5EF4-FFF2-40B4-BE49-F238E27FC236}">
                <a16:creationId xmlns:a16="http://schemas.microsoft.com/office/drawing/2014/main" id="{9BE8F77C-8372-473D-B443-FF75893FE37C}"/>
              </a:ext>
            </a:extLst>
          </p:cNvPr>
          <p:cNvSpPr/>
          <p:nvPr/>
        </p:nvSpPr>
        <p:spPr>
          <a:xfrm>
            <a:off x="4488462" y="4864154"/>
            <a:ext cx="542008" cy="551421"/>
          </a:xfrm>
          <a:prstGeom prst="rightArrow">
            <a:avLst/>
          </a:prstGeom>
          <a:solidFill>
            <a:srgbClr val="44546A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404B07EA-2909-4049-BDD8-2A0C3D107069}"/>
              </a:ext>
            </a:extLst>
          </p:cNvPr>
          <p:cNvSpPr txBox="1"/>
          <p:nvPr/>
        </p:nvSpPr>
        <p:spPr>
          <a:xfrm>
            <a:off x="4657354" y="4260115"/>
            <a:ext cx="223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Kurz- und mittelfristig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BAB8AED-A5B5-44A2-97A8-D7E1EDDFDB60}"/>
              </a:ext>
            </a:extLst>
          </p:cNvPr>
          <p:cNvSpPr txBox="1"/>
          <p:nvPr/>
        </p:nvSpPr>
        <p:spPr>
          <a:xfrm>
            <a:off x="4059044" y="2626738"/>
            <a:ext cx="223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Kurz- und mittelfristig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C0D3B6B8-3E2A-4789-BB42-5EC28327F992}"/>
              </a:ext>
            </a:extLst>
          </p:cNvPr>
          <p:cNvSpPr txBox="1"/>
          <p:nvPr/>
        </p:nvSpPr>
        <p:spPr>
          <a:xfrm>
            <a:off x="5172042" y="5936898"/>
            <a:ext cx="223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Langfristig</a:t>
            </a:r>
          </a:p>
        </p:txBody>
      </p:sp>
      <p:sp>
        <p:nvSpPr>
          <p:cNvPr id="37" name="Titel 15">
            <a:extLst>
              <a:ext uri="{FF2B5EF4-FFF2-40B4-BE49-F238E27FC236}">
                <a16:creationId xmlns:a16="http://schemas.microsoft.com/office/drawing/2014/main" id="{5FC09866-EC4F-41F2-A216-E14EF215B28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270524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57A9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sz="3600" dirty="0"/>
              <a:t>Maßnahmen auf Basis der Organisationskultur</a:t>
            </a:r>
          </a:p>
        </p:txBody>
      </p:sp>
    </p:spTree>
    <p:extLst>
      <p:ext uri="{BB962C8B-B14F-4D97-AF65-F5344CB8AC3E}">
        <p14:creationId xmlns:p14="http://schemas.microsoft.com/office/powerpoint/2010/main" val="44098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502</Words>
  <Application>Microsoft Office PowerPoint</Application>
  <PresentationFormat>Breitbild</PresentationFormat>
  <Paragraphs>74</Paragraphs>
  <Slides>11</Slides>
  <Notes>3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</vt:lpstr>
      <vt:lpstr>PowerPoint-Präsentation</vt:lpstr>
      <vt:lpstr>Der Berufseinstieg – Beginn einer neuen Lebensphase</vt:lpstr>
      <vt:lpstr>Ausgangsprobleme</vt:lpstr>
      <vt:lpstr>Herausforderung und Chance</vt:lpstr>
      <vt:lpstr>Herausforderung und Chance – Was tun?</vt:lpstr>
      <vt:lpstr>Drei Ebenen der Organisationskultur</vt:lpstr>
      <vt:lpstr>PowerPoint-Präsentation</vt:lpstr>
      <vt:lpstr>Das K-S-P-Modell (Kultur-Sozialsystem-Person)</vt:lpstr>
      <vt:lpstr>PowerPoint-Präsentation</vt:lpstr>
      <vt:lpstr>PowerPoint-Präsentation</vt:lpstr>
      <vt:lpstr>PowerPoint-Präsentation</vt:lpstr>
    </vt:vector>
  </TitlesOfParts>
  <Company>Universität zu Köln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debora schiffer</dc:creator>
  <cp:lastModifiedBy>Holger Pfaff</cp:lastModifiedBy>
  <cp:revision>63</cp:revision>
  <dcterms:created xsi:type="dcterms:W3CDTF">2017-04-11T15:02:11Z</dcterms:created>
  <dcterms:modified xsi:type="dcterms:W3CDTF">2023-12-04T12:31:04Z</dcterms:modified>
</cp:coreProperties>
</file>